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2399288" cy="432006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C58"/>
    <a:srgbClr val="3783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61" autoAdjust="0"/>
    <p:restoredTop sz="86441" autoAdjust="0"/>
  </p:normalViewPr>
  <p:slideViewPr>
    <p:cSldViewPr snapToGrid="0">
      <p:cViewPr>
        <p:scale>
          <a:sx n="25" d="100"/>
          <a:sy n="25" d="100"/>
        </p:scale>
        <p:origin x="516" y="-198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2351A3-264E-4E6E-A5CC-EDE8D5121DD8}" type="datetimeFigureOut">
              <a:rPr lang="es-CL" smtClean="0"/>
              <a:t>10-10-2025</a:t>
            </a:fld>
            <a:endParaRPr lang="es-CL"/>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0FA65D-7DB3-4D89-91B8-D143D68C002B}" type="slidenum">
              <a:rPr lang="es-CL" smtClean="0"/>
              <a:t>‹#›</a:t>
            </a:fld>
            <a:endParaRPr lang="es-CL"/>
          </a:p>
        </p:txBody>
      </p:sp>
    </p:spTree>
    <p:extLst>
      <p:ext uri="{BB962C8B-B14F-4D97-AF65-F5344CB8AC3E}">
        <p14:creationId xmlns:p14="http://schemas.microsoft.com/office/powerpoint/2010/main" val="783923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sz="1200" i="1" dirty="0">
                <a:solidFill>
                  <a:schemeClr val="bg1"/>
                </a:solidFill>
              </a:rPr>
              <a:t>(*) No hubo gente atendida en Regiones de Ñuble y de Aysén del General Carlos Ibáñez del Campo</a:t>
            </a:r>
          </a:p>
          <a:p>
            <a:endParaRPr lang="es-CL" dirty="0"/>
          </a:p>
        </p:txBody>
      </p:sp>
      <p:sp>
        <p:nvSpPr>
          <p:cNvPr id="4" name="Slide Number Placeholder 3"/>
          <p:cNvSpPr>
            <a:spLocks noGrp="1"/>
          </p:cNvSpPr>
          <p:nvPr>
            <p:ph type="sldNum" sz="quarter" idx="5"/>
          </p:nvPr>
        </p:nvSpPr>
        <p:spPr/>
        <p:txBody>
          <a:bodyPr/>
          <a:lstStyle/>
          <a:p>
            <a:fld id="{C60FA65D-7DB3-4D89-91B8-D143D68C002B}" type="slidenum">
              <a:rPr lang="es-CL" smtClean="0"/>
              <a:t>1</a:t>
            </a:fld>
            <a:endParaRPr lang="es-CL"/>
          </a:p>
        </p:txBody>
      </p:sp>
    </p:spTree>
    <p:extLst>
      <p:ext uri="{BB962C8B-B14F-4D97-AF65-F5344CB8AC3E}">
        <p14:creationId xmlns:p14="http://schemas.microsoft.com/office/powerpoint/2010/main" val="1900647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429947" y="7070108"/>
            <a:ext cx="27539395" cy="15040222"/>
          </a:xfrm>
        </p:spPr>
        <p:txBody>
          <a:bodyPr anchor="b"/>
          <a:lstStyle>
            <a:lvl1pPr algn="ctr">
              <a:defRPr sz="21259"/>
            </a:lvl1pPr>
          </a:lstStyle>
          <a:p>
            <a:r>
              <a:rPr lang="es-MX"/>
              <a:t>Haz clic para modificar el estilo de título del patrón</a:t>
            </a:r>
            <a:endParaRPr lang="en-US" dirty="0"/>
          </a:p>
        </p:txBody>
      </p:sp>
      <p:sp>
        <p:nvSpPr>
          <p:cNvPr id="3" name="Subtitle 2"/>
          <p:cNvSpPr>
            <a:spLocks noGrp="1"/>
          </p:cNvSpPr>
          <p:nvPr>
            <p:ph type="subTitle" idx="1"/>
          </p:nvPr>
        </p:nvSpPr>
        <p:spPr>
          <a:xfrm>
            <a:off x="4049911" y="22690338"/>
            <a:ext cx="24299466" cy="10430151"/>
          </a:xfrm>
        </p:spPr>
        <p:txBody>
          <a:bodyPr/>
          <a:lstStyle>
            <a:lvl1pPr marL="0" indent="0" algn="ctr">
              <a:buNone/>
              <a:defRPr sz="8504"/>
            </a:lvl1pPr>
            <a:lvl2pPr marL="1619951" indent="0" algn="ctr">
              <a:buNone/>
              <a:defRPr sz="7086"/>
            </a:lvl2pPr>
            <a:lvl3pPr marL="3239902" indent="0" algn="ctr">
              <a:buNone/>
              <a:defRPr sz="6378"/>
            </a:lvl3pPr>
            <a:lvl4pPr marL="4859853" indent="0" algn="ctr">
              <a:buNone/>
              <a:defRPr sz="5669"/>
            </a:lvl4pPr>
            <a:lvl5pPr marL="6479804" indent="0" algn="ctr">
              <a:buNone/>
              <a:defRPr sz="5669"/>
            </a:lvl5pPr>
            <a:lvl6pPr marL="8099755" indent="0" algn="ctr">
              <a:buNone/>
              <a:defRPr sz="5669"/>
            </a:lvl6pPr>
            <a:lvl7pPr marL="9719706" indent="0" algn="ctr">
              <a:buNone/>
              <a:defRPr sz="5669"/>
            </a:lvl7pPr>
            <a:lvl8pPr marL="11339657" indent="0" algn="ctr">
              <a:buNone/>
              <a:defRPr sz="5669"/>
            </a:lvl8pPr>
            <a:lvl9pPr marL="12959608" indent="0" algn="ctr">
              <a:buNone/>
              <a:defRPr sz="5669"/>
            </a:lvl9pPr>
          </a:lstStyle>
          <a:p>
            <a:r>
              <a:rPr lang="es-MX"/>
              <a:t>Haz clic para editar el estilo de subtítulo del patrón</a:t>
            </a:r>
            <a:endParaRPr lang="en-US" dirty="0"/>
          </a:p>
        </p:txBody>
      </p:sp>
      <p:sp>
        <p:nvSpPr>
          <p:cNvPr id="4" name="Date Placeholder 3"/>
          <p:cNvSpPr>
            <a:spLocks noGrp="1"/>
          </p:cNvSpPr>
          <p:nvPr>
            <p:ph type="dt" sz="half" idx="10"/>
          </p:nvPr>
        </p:nvSpPr>
        <p:spPr/>
        <p:txBody>
          <a:bodyPr/>
          <a:lstStyle/>
          <a:p>
            <a:fld id="{66EF4A91-25F1-4E63-99DB-F4869FAE404F}" type="datetimeFigureOut">
              <a:rPr lang="es-CL" smtClean="0"/>
              <a:t>10-10-2025</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4233366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66EF4A91-25F1-4E63-99DB-F4869FAE404F}" type="datetimeFigureOut">
              <a:rPr lang="es-CL" smtClean="0"/>
              <a:t>10-10-2025</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3769416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185742" y="2300034"/>
            <a:ext cx="6986096" cy="36610544"/>
          </a:xfrm>
        </p:spPr>
        <p:txBody>
          <a:bodyPr vert="eaVert"/>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2227453" y="2300034"/>
            <a:ext cx="20553298" cy="36610544"/>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66EF4A91-25F1-4E63-99DB-F4869FAE404F}" type="datetimeFigureOut">
              <a:rPr lang="es-CL" smtClean="0"/>
              <a:t>10-10-2025</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1113003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66EF4A91-25F1-4E63-99DB-F4869FAE404F}" type="datetimeFigureOut">
              <a:rPr lang="es-CL" smtClean="0"/>
              <a:t>10-10-2025</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3927634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210578" y="10770172"/>
            <a:ext cx="27944386" cy="17970262"/>
          </a:xfrm>
        </p:spPr>
        <p:txBody>
          <a:bodyPr anchor="b"/>
          <a:lstStyle>
            <a:lvl1pPr>
              <a:defRPr sz="21259"/>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2210578" y="28910440"/>
            <a:ext cx="27944386" cy="9450136"/>
          </a:xfrm>
        </p:spPr>
        <p:txBody>
          <a:bodyPr/>
          <a:lstStyle>
            <a:lvl1pPr marL="0" indent="0">
              <a:buNone/>
              <a:defRPr sz="8504">
                <a:solidFill>
                  <a:schemeClr val="tx1"/>
                </a:solidFill>
              </a:defRPr>
            </a:lvl1pPr>
            <a:lvl2pPr marL="1619951" indent="0">
              <a:buNone/>
              <a:defRPr sz="7086">
                <a:solidFill>
                  <a:schemeClr val="tx1">
                    <a:tint val="75000"/>
                  </a:schemeClr>
                </a:solidFill>
              </a:defRPr>
            </a:lvl2pPr>
            <a:lvl3pPr marL="3239902" indent="0">
              <a:buNone/>
              <a:defRPr sz="6378">
                <a:solidFill>
                  <a:schemeClr val="tx1">
                    <a:tint val="75000"/>
                  </a:schemeClr>
                </a:solidFill>
              </a:defRPr>
            </a:lvl3pPr>
            <a:lvl4pPr marL="4859853" indent="0">
              <a:buNone/>
              <a:defRPr sz="5669">
                <a:solidFill>
                  <a:schemeClr val="tx1">
                    <a:tint val="75000"/>
                  </a:schemeClr>
                </a:solidFill>
              </a:defRPr>
            </a:lvl4pPr>
            <a:lvl5pPr marL="6479804" indent="0">
              <a:buNone/>
              <a:defRPr sz="5669">
                <a:solidFill>
                  <a:schemeClr val="tx1">
                    <a:tint val="75000"/>
                  </a:schemeClr>
                </a:solidFill>
              </a:defRPr>
            </a:lvl5pPr>
            <a:lvl6pPr marL="8099755" indent="0">
              <a:buNone/>
              <a:defRPr sz="5669">
                <a:solidFill>
                  <a:schemeClr val="tx1">
                    <a:tint val="75000"/>
                  </a:schemeClr>
                </a:solidFill>
              </a:defRPr>
            </a:lvl6pPr>
            <a:lvl7pPr marL="9719706" indent="0">
              <a:buNone/>
              <a:defRPr sz="5669">
                <a:solidFill>
                  <a:schemeClr val="tx1">
                    <a:tint val="75000"/>
                  </a:schemeClr>
                </a:solidFill>
              </a:defRPr>
            </a:lvl7pPr>
            <a:lvl8pPr marL="11339657" indent="0">
              <a:buNone/>
              <a:defRPr sz="5669">
                <a:solidFill>
                  <a:schemeClr val="tx1">
                    <a:tint val="75000"/>
                  </a:schemeClr>
                </a:solidFill>
              </a:defRPr>
            </a:lvl8pPr>
            <a:lvl9pPr marL="12959608" indent="0">
              <a:buNone/>
              <a:defRPr sz="5669">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66EF4A91-25F1-4E63-99DB-F4869FAE404F}" type="datetimeFigureOut">
              <a:rPr lang="es-CL" smtClean="0"/>
              <a:t>10-10-2025</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1896372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2227451" y="11500170"/>
            <a:ext cx="13769697" cy="2741040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16402140" y="11500170"/>
            <a:ext cx="13769697" cy="2741040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66EF4A91-25F1-4E63-99DB-F4869FAE404F}" type="datetimeFigureOut">
              <a:rPr lang="es-CL" smtClean="0"/>
              <a:t>10-10-2025</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14342697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2231671" y="2300044"/>
            <a:ext cx="27944386" cy="8350126"/>
          </a:xfrm>
        </p:spPr>
        <p:txBody>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2231675" y="10590160"/>
            <a:ext cx="13706415"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es-MX"/>
              <a:t>Haga clic para modificar los estilos de texto del patrón</a:t>
            </a:r>
          </a:p>
        </p:txBody>
      </p:sp>
      <p:sp>
        <p:nvSpPr>
          <p:cNvPr id="4" name="Content Placeholder 3"/>
          <p:cNvSpPr>
            <a:spLocks noGrp="1"/>
          </p:cNvSpPr>
          <p:nvPr>
            <p:ph sz="half" idx="2"/>
          </p:nvPr>
        </p:nvSpPr>
        <p:spPr>
          <a:xfrm>
            <a:off x="2231675" y="15780233"/>
            <a:ext cx="13706415" cy="23210346"/>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16402142" y="10590160"/>
            <a:ext cx="13773917"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es-MX"/>
              <a:t>Haga clic para modificar los estilos de texto del patrón</a:t>
            </a:r>
          </a:p>
        </p:txBody>
      </p:sp>
      <p:sp>
        <p:nvSpPr>
          <p:cNvPr id="6" name="Content Placeholder 5"/>
          <p:cNvSpPr>
            <a:spLocks noGrp="1"/>
          </p:cNvSpPr>
          <p:nvPr>
            <p:ph sz="quarter" idx="4"/>
          </p:nvPr>
        </p:nvSpPr>
        <p:spPr>
          <a:xfrm>
            <a:off x="16402142" y="15780233"/>
            <a:ext cx="13773917" cy="23210346"/>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66EF4A91-25F1-4E63-99DB-F4869FAE404F}" type="datetimeFigureOut">
              <a:rPr lang="es-CL" smtClean="0"/>
              <a:t>10-10-2025</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2729564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Date Placeholder 2"/>
          <p:cNvSpPr>
            <a:spLocks noGrp="1"/>
          </p:cNvSpPr>
          <p:nvPr>
            <p:ph type="dt" sz="half" idx="10"/>
          </p:nvPr>
        </p:nvSpPr>
        <p:spPr/>
        <p:txBody>
          <a:bodyPr/>
          <a:lstStyle/>
          <a:p>
            <a:fld id="{66EF4A91-25F1-4E63-99DB-F4869FAE404F}" type="datetimeFigureOut">
              <a:rPr lang="es-CL" smtClean="0"/>
              <a:t>10-10-2025</a:t>
            </a:fld>
            <a:endParaRPr lang="es-CL"/>
          </a:p>
        </p:txBody>
      </p:sp>
      <p:sp>
        <p:nvSpPr>
          <p:cNvPr id="4" name="Footer Placeholder 3"/>
          <p:cNvSpPr>
            <a:spLocks noGrp="1"/>
          </p:cNvSpPr>
          <p:nvPr>
            <p:ph type="ftr" sz="quarter" idx="11"/>
          </p:nvPr>
        </p:nvSpPr>
        <p:spPr/>
        <p:txBody>
          <a:bodyPr/>
          <a:lstStyle/>
          <a:p>
            <a:endParaRPr lang="es-CL"/>
          </a:p>
        </p:txBody>
      </p:sp>
      <p:sp>
        <p:nvSpPr>
          <p:cNvPr id="5" name="Slide Number Placeholder 4"/>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32944203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EF4A91-25F1-4E63-99DB-F4869FAE404F}" type="datetimeFigureOut">
              <a:rPr lang="es-CL" smtClean="0"/>
              <a:t>10-10-2025</a:t>
            </a:fld>
            <a:endParaRPr lang="es-CL"/>
          </a:p>
        </p:txBody>
      </p:sp>
      <p:sp>
        <p:nvSpPr>
          <p:cNvPr id="3" name="Footer Placeholder 2"/>
          <p:cNvSpPr>
            <a:spLocks noGrp="1"/>
          </p:cNvSpPr>
          <p:nvPr>
            <p:ph type="ftr" sz="quarter" idx="11"/>
          </p:nvPr>
        </p:nvSpPr>
        <p:spPr/>
        <p:txBody>
          <a:bodyPr/>
          <a:lstStyle/>
          <a:p>
            <a:endParaRPr lang="es-CL"/>
          </a:p>
        </p:txBody>
      </p:sp>
      <p:sp>
        <p:nvSpPr>
          <p:cNvPr id="4" name="Slide Number Placeholder 3"/>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1839226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es-MX"/>
              <a:t>Haz clic para modificar el estilo de título del patrón</a:t>
            </a:r>
            <a:endParaRPr lang="en-US" dirty="0"/>
          </a:p>
        </p:txBody>
      </p:sp>
      <p:sp>
        <p:nvSpPr>
          <p:cNvPr id="3" name="Content Placeholder 2"/>
          <p:cNvSpPr>
            <a:spLocks noGrp="1"/>
          </p:cNvSpPr>
          <p:nvPr>
            <p:ph idx="1"/>
          </p:nvPr>
        </p:nvSpPr>
        <p:spPr>
          <a:xfrm>
            <a:off x="13773917" y="6220102"/>
            <a:ext cx="16402140" cy="30700453"/>
          </a:xfrm>
        </p:spPr>
        <p:txBody>
          <a:bodyPr/>
          <a:lstStyle>
            <a:lvl1pPr>
              <a:defRPr sz="11338"/>
            </a:lvl1pPr>
            <a:lvl2pPr>
              <a:defRPr sz="9921"/>
            </a:lvl2pPr>
            <a:lvl3pPr>
              <a:defRPr sz="8504"/>
            </a:lvl3pPr>
            <a:lvl4pPr>
              <a:defRPr sz="7086"/>
            </a:lvl4pPr>
            <a:lvl5pPr>
              <a:defRPr sz="7086"/>
            </a:lvl5pPr>
            <a:lvl6pPr>
              <a:defRPr sz="7086"/>
            </a:lvl6pPr>
            <a:lvl7pPr>
              <a:defRPr sz="7086"/>
            </a:lvl7pPr>
            <a:lvl8pPr>
              <a:defRPr sz="7086"/>
            </a:lvl8pPr>
            <a:lvl9pPr>
              <a:defRPr sz="7086"/>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66EF4A91-25F1-4E63-99DB-F4869FAE404F}" type="datetimeFigureOut">
              <a:rPr lang="es-CL" smtClean="0"/>
              <a:t>10-10-2025</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3275886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13773917" y="6220102"/>
            <a:ext cx="16402140" cy="30700453"/>
          </a:xfrm>
        </p:spPr>
        <p:txBody>
          <a:bodyPr anchor="t"/>
          <a:lstStyle>
            <a:lvl1pPr marL="0" indent="0">
              <a:buNone/>
              <a:defRPr sz="11338"/>
            </a:lvl1pPr>
            <a:lvl2pPr marL="1619951" indent="0">
              <a:buNone/>
              <a:defRPr sz="9921"/>
            </a:lvl2pPr>
            <a:lvl3pPr marL="3239902" indent="0">
              <a:buNone/>
              <a:defRPr sz="8504"/>
            </a:lvl3pPr>
            <a:lvl4pPr marL="4859853" indent="0">
              <a:buNone/>
              <a:defRPr sz="7086"/>
            </a:lvl4pPr>
            <a:lvl5pPr marL="6479804" indent="0">
              <a:buNone/>
              <a:defRPr sz="7086"/>
            </a:lvl5pPr>
            <a:lvl6pPr marL="8099755" indent="0">
              <a:buNone/>
              <a:defRPr sz="7086"/>
            </a:lvl6pPr>
            <a:lvl7pPr marL="9719706" indent="0">
              <a:buNone/>
              <a:defRPr sz="7086"/>
            </a:lvl7pPr>
            <a:lvl8pPr marL="11339657" indent="0">
              <a:buNone/>
              <a:defRPr sz="7086"/>
            </a:lvl8pPr>
            <a:lvl9pPr marL="12959608" indent="0">
              <a:buNone/>
              <a:defRPr sz="7086"/>
            </a:lvl9pPr>
          </a:lstStyle>
          <a:p>
            <a:r>
              <a:rPr lang="es-MX"/>
              <a:t>Haz clic en el icono para agregar una imagen</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66EF4A91-25F1-4E63-99DB-F4869FAE404F}" type="datetimeFigureOut">
              <a:rPr lang="es-CL" smtClean="0"/>
              <a:t>10-10-2025</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B7A9840E-4AC7-4C4B-B435-DB608C80809C}" type="slidenum">
              <a:rPr lang="es-CL" smtClean="0"/>
              <a:t>‹#›</a:t>
            </a:fld>
            <a:endParaRPr lang="es-CL"/>
          </a:p>
        </p:txBody>
      </p:sp>
    </p:spTree>
    <p:extLst>
      <p:ext uri="{BB962C8B-B14F-4D97-AF65-F5344CB8AC3E}">
        <p14:creationId xmlns:p14="http://schemas.microsoft.com/office/powerpoint/2010/main" val="2175684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27451" y="2300044"/>
            <a:ext cx="27944386" cy="8350126"/>
          </a:xfrm>
          <a:prstGeom prst="rect">
            <a:avLst/>
          </a:prstGeom>
        </p:spPr>
        <p:txBody>
          <a:bodyPr vert="horz" lIns="91440" tIns="45720" rIns="91440" bIns="45720" rtlCol="0" anchor="ctr">
            <a:norm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2227451" y="11500170"/>
            <a:ext cx="27944386" cy="2741040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2227451" y="40040601"/>
            <a:ext cx="7289840" cy="2300034"/>
          </a:xfrm>
          <a:prstGeom prst="rect">
            <a:avLst/>
          </a:prstGeom>
        </p:spPr>
        <p:txBody>
          <a:bodyPr vert="horz" lIns="91440" tIns="45720" rIns="91440" bIns="45720" rtlCol="0" anchor="ctr"/>
          <a:lstStyle>
            <a:lvl1pPr algn="l">
              <a:defRPr sz="4252">
                <a:solidFill>
                  <a:schemeClr val="tx1">
                    <a:tint val="75000"/>
                  </a:schemeClr>
                </a:solidFill>
              </a:defRPr>
            </a:lvl1pPr>
          </a:lstStyle>
          <a:p>
            <a:fld id="{66EF4A91-25F1-4E63-99DB-F4869FAE404F}" type="datetimeFigureOut">
              <a:rPr lang="es-CL" smtClean="0"/>
              <a:t>10-10-2025</a:t>
            </a:fld>
            <a:endParaRPr lang="es-CL"/>
          </a:p>
        </p:txBody>
      </p:sp>
      <p:sp>
        <p:nvSpPr>
          <p:cNvPr id="5" name="Footer Placeholder 4"/>
          <p:cNvSpPr>
            <a:spLocks noGrp="1"/>
          </p:cNvSpPr>
          <p:nvPr>
            <p:ph type="ftr" sz="quarter" idx="3"/>
          </p:nvPr>
        </p:nvSpPr>
        <p:spPr>
          <a:xfrm>
            <a:off x="10732264" y="40040601"/>
            <a:ext cx="10934760" cy="2300034"/>
          </a:xfrm>
          <a:prstGeom prst="rect">
            <a:avLst/>
          </a:prstGeom>
        </p:spPr>
        <p:txBody>
          <a:bodyPr vert="horz" lIns="91440" tIns="45720" rIns="91440" bIns="45720" rtlCol="0" anchor="ctr"/>
          <a:lstStyle>
            <a:lvl1pPr algn="ctr">
              <a:defRPr sz="4252">
                <a:solidFill>
                  <a:schemeClr val="tx1">
                    <a:tint val="75000"/>
                  </a:schemeClr>
                </a:solidFill>
              </a:defRPr>
            </a:lvl1pPr>
          </a:lstStyle>
          <a:p>
            <a:endParaRPr lang="es-CL"/>
          </a:p>
        </p:txBody>
      </p:sp>
      <p:sp>
        <p:nvSpPr>
          <p:cNvPr id="6" name="Slide Number Placeholder 5"/>
          <p:cNvSpPr>
            <a:spLocks noGrp="1"/>
          </p:cNvSpPr>
          <p:nvPr>
            <p:ph type="sldNum" sz="quarter" idx="4"/>
          </p:nvPr>
        </p:nvSpPr>
        <p:spPr>
          <a:xfrm>
            <a:off x="22881997" y="40040601"/>
            <a:ext cx="7289840" cy="2300034"/>
          </a:xfrm>
          <a:prstGeom prst="rect">
            <a:avLst/>
          </a:prstGeom>
        </p:spPr>
        <p:txBody>
          <a:bodyPr vert="horz" lIns="91440" tIns="45720" rIns="91440" bIns="45720" rtlCol="0" anchor="ctr"/>
          <a:lstStyle>
            <a:lvl1pPr algn="r">
              <a:defRPr sz="4252">
                <a:solidFill>
                  <a:schemeClr val="tx1">
                    <a:tint val="75000"/>
                  </a:schemeClr>
                </a:solidFill>
              </a:defRPr>
            </a:lvl1pPr>
          </a:lstStyle>
          <a:p>
            <a:fld id="{B7A9840E-4AC7-4C4B-B435-DB608C80809C}" type="slidenum">
              <a:rPr lang="es-CL" smtClean="0"/>
              <a:t>‹#›</a:t>
            </a:fld>
            <a:endParaRPr lang="es-CL"/>
          </a:p>
        </p:txBody>
      </p:sp>
    </p:spTree>
    <p:extLst>
      <p:ext uri="{BB962C8B-B14F-4D97-AF65-F5344CB8AC3E}">
        <p14:creationId xmlns:p14="http://schemas.microsoft.com/office/powerpoint/2010/main" val="20434263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39902" rtl="0" eaLnBrk="1" latinLnBrk="0" hangingPunct="1">
        <a:lnSpc>
          <a:spcPct val="90000"/>
        </a:lnSpc>
        <a:spcBef>
          <a:spcPct val="0"/>
        </a:spcBef>
        <a:buNone/>
        <a:defRPr sz="15590" kern="1200">
          <a:solidFill>
            <a:schemeClr val="tx1"/>
          </a:solidFill>
          <a:latin typeface="+mj-lt"/>
          <a:ea typeface="+mj-ea"/>
          <a:cs typeface="+mj-cs"/>
        </a:defRPr>
      </a:lvl1pPr>
    </p:titleStyle>
    <p:bodyStyle>
      <a:lvl1pPr marL="809976" indent="-809976" algn="l" defTabSz="3239902" rtl="0" eaLnBrk="1" latinLnBrk="0" hangingPunct="1">
        <a:lnSpc>
          <a:spcPct val="90000"/>
        </a:lnSpc>
        <a:spcBef>
          <a:spcPts val="3543"/>
        </a:spcBef>
        <a:buFont typeface="Arial" panose="020B0604020202020204" pitchFamily="34" charset="0"/>
        <a:buChar char="•"/>
        <a:defRPr sz="9921" kern="1200">
          <a:solidFill>
            <a:schemeClr val="tx1"/>
          </a:solidFill>
          <a:latin typeface="+mn-lt"/>
          <a:ea typeface="+mn-ea"/>
          <a:cs typeface="+mn-cs"/>
        </a:defRPr>
      </a:lvl1pPr>
      <a:lvl2pPr marL="2429927" indent="-809976" algn="l" defTabSz="3239902" rtl="0" eaLnBrk="1" latinLnBrk="0" hangingPunct="1">
        <a:lnSpc>
          <a:spcPct val="90000"/>
        </a:lnSpc>
        <a:spcBef>
          <a:spcPts val="1772"/>
        </a:spcBef>
        <a:buFont typeface="Arial" panose="020B0604020202020204" pitchFamily="34" charset="0"/>
        <a:buChar char="•"/>
        <a:defRPr sz="8504" kern="1200">
          <a:solidFill>
            <a:schemeClr val="tx1"/>
          </a:solidFill>
          <a:latin typeface="+mn-lt"/>
          <a:ea typeface="+mn-ea"/>
          <a:cs typeface="+mn-cs"/>
        </a:defRPr>
      </a:lvl2pPr>
      <a:lvl3pPr marL="4049878" indent="-809976" algn="l" defTabSz="3239902" rtl="0" eaLnBrk="1" latinLnBrk="0" hangingPunct="1">
        <a:lnSpc>
          <a:spcPct val="90000"/>
        </a:lnSpc>
        <a:spcBef>
          <a:spcPts val="1772"/>
        </a:spcBef>
        <a:buFont typeface="Arial" panose="020B0604020202020204" pitchFamily="34" charset="0"/>
        <a:buChar char="•"/>
        <a:defRPr sz="7086" kern="1200">
          <a:solidFill>
            <a:schemeClr val="tx1"/>
          </a:solidFill>
          <a:latin typeface="+mn-lt"/>
          <a:ea typeface="+mn-ea"/>
          <a:cs typeface="+mn-cs"/>
        </a:defRPr>
      </a:lvl3pPr>
      <a:lvl4pPr marL="5669829"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4pPr>
      <a:lvl5pPr marL="7289780"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5pPr>
      <a:lvl6pPr marL="8909731"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6pPr>
      <a:lvl7pPr marL="10529682"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7pPr>
      <a:lvl8pPr marL="12149633"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8pPr>
      <a:lvl9pPr marL="13769584"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9pPr>
    </p:bodyStyle>
    <p:otherStyle>
      <a:defPPr>
        <a:defRPr lang="en-US"/>
      </a:defPPr>
      <a:lvl1pPr marL="0" algn="l" defTabSz="3239902" rtl="0" eaLnBrk="1" latinLnBrk="0" hangingPunct="1">
        <a:defRPr sz="6378" kern="1200">
          <a:solidFill>
            <a:schemeClr val="tx1"/>
          </a:solidFill>
          <a:latin typeface="+mn-lt"/>
          <a:ea typeface="+mn-ea"/>
          <a:cs typeface="+mn-cs"/>
        </a:defRPr>
      </a:lvl1pPr>
      <a:lvl2pPr marL="1619951" algn="l" defTabSz="3239902" rtl="0" eaLnBrk="1" latinLnBrk="0" hangingPunct="1">
        <a:defRPr sz="6378" kern="1200">
          <a:solidFill>
            <a:schemeClr val="tx1"/>
          </a:solidFill>
          <a:latin typeface="+mn-lt"/>
          <a:ea typeface="+mn-ea"/>
          <a:cs typeface="+mn-cs"/>
        </a:defRPr>
      </a:lvl2pPr>
      <a:lvl3pPr marL="3239902" algn="l" defTabSz="3239902" rtl="0" eaLnBrk="1" latinLnBrk="0" hangingPunct="1">
        <a:defRPr sz="6378" kern="1200">
          <a:solidFill>
            <a:schemeClr val="tx1"/>
          </a:solidFill>
          <a:latin typeface="+mn-lt"/>
          <a:ea typeface="+mn-ea"/>
          <a:cs typeface="+mn-cs"/>
        </a:defRPr>
      </a:lvl3pPr>
      <a:lvl4pPr marL="4859853" algn="l" defTabSz="3239902" rtl="0" eaLnBrk="1" latinLnBrk="0" hangingPunct="1">
        <a:defRPr sz="6378" kern="1200">
          <a:solidFill>
            <a:schemeClr val="tx1"/>
          </a:solidFill>
          <a:latin typeface="+mn-lt"/>
          <a:ea typeface="+mn-ea"/>
          <a:cs typeface="+mn-cs"/>
        </a:defRPr>
      </a:lvl4pPr>
      <a:lvl5pPr marL="6479804" algn="l" defTabSz="3239902" rtl="0" eaLnBrk="1" latinLnBrk="0" hangingPunct="1">
        <a:defRPr sz="6378" kern="1200">
          <a:solidFill>
            <a:schemeClr val="tx1"/>
          </a:solidFill>
          <a:latin typeface="+mn-lt"/>
          <a:ea typeface="+mn-ea"/>
          <a:cs typeface="+mn-cs"/>
        </a:defRPr>
      </a:lvl5pPr>
      <a:lvl6pPr marL="8099755" algn="l" defTabSz="3239902" rtl="0" eaLnBrk="1" latinLnBrk="0" hangingPunct="1">
        <a:defRPr sz="6378" kern="1200">
          <a:solidFill>
            <a:schemeClr val="tx1"/>
          </a:solidFill>
          <a:latin typeface="+mn-lt"/>
          <a:ea typeface="+mn-ea"/>
          <a:cs typeface="+mn-cs"/>
        </a:defRPr>
      </a:lvl6pPr>
      <a:lvl7pPr marL="9719706" algn="l" defTabSz="3239902" rtl="0" eaLnBrk="1" latinLnBrk="0" hangingPunct="1">
        <a:defRPr sz="6378" kern="1200">
          <a:solidFill>
            <a:schemeClr val="tx1"/>
          </a:solidFill>
          <a:latin typeface="+mn-lt"/>
          <a:ea typeface="+mn-ea"/>
          <a:cs typeface="+mn-cs"/>
        </a:defRPr>
      </a:lvl7pPr>
      <a:lvl8pPr marL="11339657" algn="l" defTabSz="3239902" rtl="0" eaLnBrk="1" latinLnBrk="0" hangingPunct="1">
        <a:defRPr sz="6378" kern="1200">
          <a:solidFill>
            <a:schemeClr val="tx1"/>
          </a:solidFill>
          <a:latin typeface="+mn-lt"/>
          <a:ea typeface="+mn-ea"/>
          <a:cs typeface="+mn-cs"/>
        </a:defRPr>
      </a:lvl8pPr>
      <a:lvl9pPr marL="12959608" algn="l" defTabSz="3239902" rtl="0" eaLnBrk="1" latinLnBrk="0" hangingPunct="1">
        <a:defRPr sz="637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1.png"/><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41">
            <a:extLst>
              <a:ext uri="{FF2B5EF4-FFF2-40B4-BE49-F238E27FC236}">
                <a16:creationId xmlns:a16="http://schemas.microsoft.com/office/drawing/2014/main" id="{93A22684-E8B5-97FE-8E80-6AA3513DBA12}"/>
              </a:ext>
            </a:extLst>
          </p:cNvPr>
          <p:cNvGrpSpPr>
            <a:grpSpLocks noGrp="1" noUngrp="1" noRot="1" noMove="1" noResize="1"/>
          </p:cNvGrpSpPr>
          <p:nvPr/>
        </p:nvGrpSpPr>
        <p:grpSpPr>
          <a:xfrm>
            <a:off x="0" y="-97580"/>
            <a:ext cx="32399288" cy="43298218"/>
            <a:chOff x="0" y="-97580"/>
            <a:chExt cx="32399288" cy="43298218"/>
          </a:xfrm>
        </p:grpSpPr>
        <p:grpSp>
          <p:nvGrpSpPr>
            <p:cNvPr id="39" name="Grupo 38">
              <a:extLst>
                <a:ext uri="{FF2B5EF4-FFF2-40B4-BE49-F238E27FC236}">
                  <a16:creationId xmlns:a16="http://schemas.microsoft.com/office/drawing/2014/main" id="{29E9A095-61AC-D95A-4439-6800BEF4EAB2}"/>
                </a:ext>
              </a:extLst>
            </p:cNvPr>
            <p:cNvGrpSpPr>
              <a:grpSpLocks noGrp="1" noUngrp="1" noRot="1" noMove="1" noResize="1"/>
            </p:cNvGrpSpPr>
            <p:nvPr/>
          </p:nvGrpSpPr>
          <p:grpSpPr>
            <a:xfrm>
              <a:off x="2044213" y="40360603"/>
              <a:ext cx="28310862" cy="2840035"/>
              <a:chOff x="2044213" y="40005003"/>
              <a:chExt cx="28310862" cy="2840035"/>
            </a:xfrm>
          </p:grpSpPr>
          <p:pic>
            <p:nvPicPr>
              <p:cNvPr id="35" name="Marcador de contenido 6">
                <a:extLst>
                  <a:ext uri="{FF2B5EF4-FFF2-40B4-BE49-F238E27FC236}">
                    <a16:creationId xmlns:a16="http://schemas.microsoft.com/office/drawing/2014/main" id="{CD87C503-1E00-D21D-6467-94B33C0ECF12}"/>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t="-1" b="53427"/>
              <a:stretch/>
            </p:blipFill>
            <p:spPr>
              <a:xfrm>
                <a:off x="2044213" y="40101545"/>
                <a:ext cx="18530246" cy="2743493"/>
              </a:xfrm>
              <a:prstGeom prst="rect">
                <a:avLst/>
              </a:prstGeom>
            </p:spPr>
          </p:pic>
          <p:pic>
            <p:nvPicPr>
              <p:cNvPr id="36" name="Marcador de contenido 6">
                <a:extLst>
                  <a:ext uri="{FF2B5EF4-FFF2-40B4-BE49-F238E27FC236}">
                    <a16:creationId xmlns:a16="http://schemas.microsoft.com/office/drawing/2014/main" id="{6B18DD29-4342-D370-81BE-C63A799D4380}"/>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t="50457" r="62735" b="2969"/>
              <a:stretch/>
            </p:blipFill>
            <p:spPr>
              <a:xfrm>
                <a:off x="23449740" y="40005003"/>
                <a:ext cx="6905335" cy="2743493"/>
              </a:xfrm>
              <a:prstGeom prst="rect">
                <a:avLst/>
              </a:prstGeom>
            </p:spPr>
          </p:pic>
        </p:grpSp>
        <p:sp>
          <p:nvSpPr>
            <p:cNvPr id="18" name="Rectángulo 17">
              <a:extLst>
                <a:ext uri="{FF2B5EF4-FFF2-40B4-BE49-F238E27FC236}">
                  <a16:creationId xmlns:a16="http://schemas.microsoft.com/office/drawing/2014/main" id="{ADDFB587-9C6E-9C54-F203-C1E74800F49A}"/>
                </a:ext>
              </a:extLst>
            </p:cNvPr>
            <p:cNvSpPr>
              <a:spLocks noGrp="1" noRot="1" noMove="1" noResize="1" noEditPoints="1" noAdjustHandles="1" noChangeArrowheads="1" noChangeShapeType="1"/>
            </p:cNvSpPr>
            <p:nvPr/>
          </p:nvSpPr>
          <p:spPr>
            <a:xfrm>
              <a:off x="0" y="-97580"/>
              <a:ext cx="32399288" cy="39547410"/>
            </a:xfrm>
            <a:prstGeom prst="rect">
              <a:avLst/>
            </a:prstGeom>
            <a:solidFill>
              <a:srgbClr val="003C5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dirty="0"/>
            </a:p>
          </p:txBody>
        </p:sp>
        <p:pic>
          <p:nvPicPr>
            <p:cNvPr id="20" name="Imagen 19">
              <a:extLst>
                <a:ext uri="{FF2B5EF4-FFF2-40B4-BE49-F238E27FC236}">
                  <a16:creationId xmlns:a16="http://schemas.microsoft.com/office/drawing/2014/main" id="{3FF15380-F376-0CFF-D70C-0FE84D1F6124}"/>
                </a:ext>
              </a:extLst>
            </p:cNvPr>
            <p:cNvPicPr>
              <a:picLocks noGrp="1" noRot="1" noMove="1" noResize="1" noEditPoints="1" noAdjustHandles="1" noChangeArrowheads="1" noChangeShapeType="1" noCrop="1"/>
            </p:cNvPicPr>
            <p:nvPr/>
          </p:nvPicPr>
          <p:blipFill>
            <a:blip r:embed="rId4">
              <a:extLst>
                <a:ext uri="{28A0092B-C50C-407E-A947-70E740481C1C}">
                  <a14:useLocalDpi xmlns:a14="http://schemas.microsoft.com/office/drawing/2010/main" val="0"/>
                </a:ext>
              </a:extLst>
            </a:blip>
            <a:srcRect l="4612" r="22086"/>
            <a:stretch/>
          </p:blipFill>
          <p:spPr>
            <a:xfrm>
              <a:off x="0" y="15239825"/>
              <a:ext cx="32399288" cy="24993534"/>
            </a:xfrm>
            <a:prstGeom prst="rect">
              <a:avLst/>
            </a:prstGeom>
          </p:spPr>
        </p:pic>
        <p:sp>
          <p:nvSpPr>
            <p:cNvPr id="40" name="Rectángulo 39">
              <a:extLst>
                <a:ext uri="{FF2B5EF4-FFF2-40B4-BE49-F238E27FC236}">
                  <a16:creationId xmlns:a16="http://schemas.microsoft.com/office/drawing/2014/main" id="{4A769563-EE4C-CA94-CD42-C3076A8DC775}"/>
                </a:ext>
              </a:extLst>
            </p:cNvPr>
            <p:cNvSpPr>
              <a:spLocks noGrp="1" noRot="1" noMove="1" noResize="1" noEditPoints="1" noAdjustHandles="1" noChangeArrowheads="1" noChangeShapeType="1"/>
            </p:cNvSpPr>
            <p:nvPr/>
          </p:nvSpPr>
          <p:spPr>
            <a:xfrm>
              <a:off x="0" y="15131652"/>
              <a:ext cx="32399288" cy="5086544"/>
            </a:xfrm>
            <a:prstGeom prst="rect">
              <a:avLst/>
            </a:prstGeom>
            <a:gradFill>
              <a:gsLst>
                <a:gs pos="0">
                  <a:srgbClr val="003C58"/>
                </a:gs>
                <a:gs pos="100000">
                  <a:srgbClr val="003C58">
                    <a:alpha val="0"/>
                  </a:srgbClr>
                </a:gs>
              </a:gsLst>
              <a:lin ang="5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grpSp>
          <p:nvGrpSpPr>
            <p:cNvPr id="3" name="Grupo 2">
              <a:extLst>
                <a:ext uri="{FF2B5EF4-FFF2-40B4-BE49-F238E27FC236}">
                  <a16:creationId xmlns:a16="http://schemas.microsoft.com/office/drawing/2014/main" id="{4CC6DF0B-5E87-DCC9-3C3F-57973B393AB7}"/>
                </a:ext>
              </a:extLst>
            </p:cNvPr>
            <p:cNvGrpSpPr>
              <a:grpSpLocks noGrp="1" noUngrp="1" noRot="1" noMove="1" noResize="1"/>
            </p:cNvGrpSpPr>
            <p:nvPr/>
          </p:nvGrpSpPr>
          <p:grpSpPr>
            <a:xfrm>
              <a:off x="17927445" y="258689"/>
              <a:ext cx="13135253" cy="3184574"/>
              <a:chOff x="6363037" y="239638"/>
              <a:chExt cx="4934020" cy="1197748"/>
            </a:xfrm>
          </p:grpSpPr>
          <p:pic>
            <p:nvPicPr>
              <p:cNvPr id="5" name="Imagen 4">
                <a:extLst>
                  <a:ext uri="{FF2B5EF4-FFF2-40B4-BE49-F238E27FC236}">
                    <a16:creationId xmlns:a16="http://schemas.microsoft.com/office/drawing/2014/main" id="{E48BE17F-EAA3-D2C7-24FE-703097BEB5A9}"/>
                  </a:ext>
                </a:extLst>
              </p:cNvPr>
              <p:cNvPicPr>
                <a:picLocks noGrp="1" noRot="1" noMove="1" noResize="1" noEditPoints="1" noAdjustHandles="1" noChangeArrowheads="1" noChangeShapeType="1" noCrop="1"/>
              </p:cNvPicPr>
              <p:nvPr/>
            </p:nvPicPr>
            <p:blipFill>
              <a:blip r:embed="rId5"/>
              <a:srcRect r="64578"/>
              <a:stretch/>
            </p:blipFill>
            <p:spPr>
              <a:xfrm>
                <a:off x="10156193" y="239638"/>
                <a:ext cx="1140864" cy="1197748"/>
              </a:xfrm>
              <a:prstGeom prst="rect">
                <a:avLst/>
              </a:prstGeom>
            </p:spPr>
          </p:pic>
          <p:pic>
            <p:nvPicPr>
              <p:cNvPr id="12" name="Imagen 11">
                <a:extLst>
                  <a:ext uri="{FF2B5EF4-FFF2-40B4-BE49-F238E27FC236}">
                    <a16:creationId xmlns:a16="http://schemas.microsoft.com/office/drawing/2014/main" id="{BAAD718D-AC50-3B8D-2D28-EC13D528B0AF}"/>
                  </a:ext>
                </a:extLst>
              </p:cNvPr>
              <p:cNvPicPr>
                <a:picLocks noGrp="1" noRot="1" noMove="1" noResize="1" noEditPoints="1" noAdjustHandles="1" noChangeArrowheads="1" noChangeShapeType="1" noCrop="1"/>
              </p:cNvPicPr>
              <p:nvPr/>
            </p:nvPicPr>
            <p:blipFill>
              <a:blip r:embed="rId6"/>
              <a:stretch>
                <a:fillRect/>
              </a:stretch>
            </p:blipFill>
            <p:spPr>
              <a:xfrm>
                <a:off x="6363037" y="489227"/>
                <a:ext cx="3783531" cy="660069"/>
              </a:xfrm>
              <a:prstGeom prst="rect">
                <a:avLst/>
              </a:prstGeom>
            </p:spPr>
          </p:pic>
        </p:grpSp>
        <p:grpSp>
          <p:nvGrpSpPr>
            <p:cNvPr id="13" name="Grupo 12">
              <a:extLst>
                <a:ext uri="{FF2B5EF4-FFF2-40B4-BE49-F238E27FC236}">
                  <a16:creationId xmlns:a16="http://schemas.microsoft.com/office/drawing/2014/main" id="{2EC89516-7DEC-E1D7-6729-679644BF061B}"/>
                </a:ext>
              </a:extLst>
            </p:cNvPr>
            <p:cNvGrpSpPr>
              <a:grpSpLocks noGrp="1" noUngrp="1" noRot="1" noMove="1" noResize="1"/>
            </p:cNvGrpSpPr>
            <p:nvPr/>
          </p:nvGrpSpPr>
          <p:grpSpPr>
            <a:xfrm>
              <a:off x="1675214" y="694950"/>
              <a:ext cx="7523868" cy="2468591"/>
              <a:chOff x="1079889" y="319741"/>
              <a:chExt cx="3498810" cy="1107103"/>
            </a:xfrm>
          </p:grpSpPr>
          <p:pic>
            <p:nvPicPr>
              <p:cNvPr id="14" name="Imagen 13">
                <a:extLst>
                  <a:ext uri="{FF2B5EF4-FFF2-40B4-BE49-F238E27FC236}">
                    <a16:creationId xmlns:a16="http://schemas.microsoft.com/office/drawing/2014/main" id="{06436E71-A29F-D42C-1A11-C30E8148D8BB}"/>
                  </a:ext>
                </a:extLst>
              </p:cNvPr>
              <p:cNvPicPr>
                <a:picLocks noGrp="1" noRot="1" noMove="1" noResize="1" noEditPoints="1" noAdjustHandles="1" noChangeArrowheads="1" noChangeShapeType="1" noCrop="1"/>
              </p:cNvPicPr>
              <p:nvPr/>
            </p:nvPicPr>
            <p:blipFill>
              <a:blip r:embed="rId7"/>
              <a:stretch>
                <a:fillRect/>
              </a:stretch>
            </p:blipFill>
            <p:spPr>
              <a:xfrm>
                <a:off x="1079889" y="319741"/>
                <a:ext cx="2163825" cy="1008701"/>
              </a:xfrm>
              <a:prstGeom prst="rect">
                <a:avLst/>
              </a:prstGeom>
            </p:spPr>
          </p:pic>
          <p:pic>
            <p:nvPicPr>
              <p:cNvPr id="15" name="Imagen 14">
                <a:extLst>
                  <a:ext uri="{FF2B5EF4-FFF2-40B4-BE49-F238E27FC236}">
                    <a16:creationId xmlns:a16="http://schemas.microsoft.com/office/drawing/2014/main" id="{D51377CD-E37A-61AB-4734-75EA023EC67A}"/>
                  </a:ext>
                </a:extLst>
              </p:cNvPr>
              <p:cNvPicPr>
                <a:picLocks noGrp="1" noRot="1" noMove="1" noResize="1" noEditPoints="1" noAdjustHandles="1" noChangeArrowheads="1" noChangeShapeType="1" noCrop="1"/>
              </p:cNvPicPr>
              <p:nvPr/>
            </p:nvPicPr>
            <p:blipFill>
              <a:blip r:embed="rId8"/>
              <a:stretch>
                <a:fillRect/>
              </a:stretch>
            </p:blipFill>
            <p:spPr>
              <a:xfrm>
                <a:off x="3504831" y="442002"/>
                <a:ext cx="1073868" cy="984842"/>
              </a:xfrm>
              <a:prstGeom prst="rect">
                <a:avLst/>
              </a:prstGeom>
            </p:spPr>
          </p:pic>
        </p:grpSp>
      </p:grpSp>
      <p:sp>
        <p:nvSpPr>
          <p:cNvPr id="4" name="Título 1">
            <a:extLst>
              <a:ext uri="{FF2B5EF4-FFF2-40B4-BE49-F238E27FC236}">
                <a16:creationId xmlns:a16="http://schemas.microsoft.com/office/drawing/2014/main" id="{D22A320C-5676-0AEB-E21D-77AC90D61BEB}"/>
              </a:ext>
            </a:extLst>
          </p:cNvPr>
          <p:cNvSpPr txBox="1">
            <a:spLocks/>
          </p:cNvSpPr>
          <p:nvPr/>
        </p:nvSpPr>
        <p:spPr>
          <a:xfrm>
            <a:off x="2181753" y="9113520"/>
            <a:ext cx="19759493" cy="3413760"/>
          </a:xfrm>
          <a:prstGeom prst="rect">
            <a:avLst/>
          </a:prstGeom>
        </p:spPr>
        <p:txBody>
          <a:bodyPr vert="horz" lIns="91440" tIns="45720" rIns="91440" bIns="45720" rtlCol="0" anchor="b">
            <a:normAutofit/>
          </a:bodyPr>
          <a:lstStyle>
            <a:lvl1pPr algn="ctr" defTabSz="3239902" rtl="0" eaLnBrk="1" latinLnBrk="0" hangingPunct="1">
              <a:lnSpc>
                <a:spcPct val="90000"/>
              </a:lnSpc>
              <a:spcBef>
                <a:spcPct val="0"/>
              </a:spcBef>
              <a:buNone/>
              <a:defRPr sz="21259" kern="1200">
                <a:solidFill>
                  <a:schemeClr val="tx1"/>
                </a:solidFill>
                <a:latin typeface="+mj-lt"/>
                <a:ea typeface="+mj-ea"/>
                <a:cs typeface="+mj-cs"/>
              </a:defRPr>
            </a:lvl1pPr>
          </a:lstStyle>
          <a:p>
            <a:endParaRPr lang="es-CL" dirty="0"/>
          </a:p>
        </p:txBody>
      </p:sp>
      <p:sp>
        <p:nvSpPr>
          <p:cNvPr id="8" name="Título 1">
            <a:extLst>
              <a:ext uri="{FF2B5EF4-FFF2-40B4-BE49-F238E27FC236}">
                <a16:creationId xmlns:a16="http://schemas.microsoft.com/office/drawing/2014/main" id="{F63A8AA4-804A-0512-57E3-3559E6AD357E}"/>
              </a:ext>
            </a:extLst>
          </p:cNvPr>
          <p:cNvSpPr txBox="1">
            <a:spLocks/>
          </p:cNvSpPr>
          <p:nvPr/>
        </p:nvSpPr>
        <p:spPr>
          <a:xfrm>
            <a:off x="541256" y="19998765"/>
            <a:ext cx="15148623" cy="1016044"/>
          </a:xfrm>
          <a:prstGeom prst="rect">
            <a:avLst/>
          </a:prstGeom>
          <a:solidFill>
            <a:srgbClr val="378389"/>
          </a:solidFill>
        </p:spPr>
        <p:txBody>
          <a:bodyPr vert="horz" lIns="91440" tIns="45720" rIns="91440" bIns="45720" rtlCol="0" anchor="b">
            <a:noAutofit/>
          </a:bodyPr>
          <a:lstStyle>
            <a:lvl1pPr algn="ctr" defTabSz="3239902" rtl="0" eaLnBrk="1" latinLnBrk="0" hangingPunct="1">
              <a:lnSpc>
                <a:spcPct val="90000"/>
              </a:lnSpc>
              <a:spcBef>
                <a:spcPct val="0"/>
              </a:spcBef>
              <a:buNone/>
              <a:defRPr sz="21259" kern="1200">
                <a:solidFill>
                  <a:schemeClr val="tx1"/>
                </a:solidFill>
                <a:latin typeface="+mj-lt"/>
                <a:ea typeface="+mj-ea"/>
                <a:cs typeface="+mj-cs"/>
              </a:defRPr>
            </a:lvl1pPr>
          </a:lstStyle>
          <a:p>
            <a:r>
              <a:rPr lang="es-CL" sz="7000" b="1" i="0" dirty="0">
                <a:solidFill>
                  <a:schemeClr val="bg1"/>
                </a:solidFill>
                <a:effectLst/>
                <a:latin typeface="Arial" panose="020B0604020202020204" pitchFamily="34" charset="0"/>
                <a:cs typeface="Arial" panose="020B0604020202020204" pitchFamily="34" charset="0"/>
              </a:rPr>
              <a:t>Resultados</a:t>
            </a:r>
            <a:endParaRPr lang="es-CL" sz="7000" b="1" dirty="0">
              <a:solidFill>
                <a:schemeClr val="bg1"/>
              </a:solidFill>
              <a:latin typeface="Arial" panose="020B0604020202020204" pitchFamily="34" charset="0"/>
              <a:cs typeface="Arial" panose="020B0604020202020204" pitchFamily="34" charset="0"/>
            </a:endParaRPr>
          </a:p>
        </p:txBody>
      </p:sp>
      <p:sp>
        <p:nvSpPr>
          <p:cNvPr id="16" name="Marcador de contenido 2">
            <a:extLst>
              <a:ext uri="{FF2B5EF4-FFF2-40B4-BE49-F238E27FC236}">
                <a16:creationId xmlns:a16="http://schemas.microsoft.com/office/drawing/2014/main" id="{E5AEAFB9-6B8C-02E0-B713-14B030F89BE3}"/>
              </a:ext>
            </a:extLst>
          </p:cNvPr>
          <p:cNvSpPr txBox="1">
            <a:spLocks/>
          </p:cNvSpPr>
          <p:nvPr/>
        </p:nvSpPr>
        <p:spPr>
          <a:xfrm>
            <a:off x="556693" y="15178230"/>
            <a:ext cx="15133185" cy="4824000"/>
          </a:xfrm>
          <a:prstGeom prst="rect">
            <a:avLst/>
          </a:prstGeom>
          <a:solidFill>
            <a:schemeClr val="bg1">
              <a:alpha val="80000"/>
            </a:schemeClr>
          </a:solidFill>
        </p:spPr>
        <p:txBody>
          <a:bodyPr vert="horz" lIns="91440" tIns="45720" rIns="91440" bIns="45720" rtlCol="0">
            <a:noAutofit/>
          </a:bodyPr>
          <a:lstStyle>
            <a:lvl1pPr marL="0" indent="0" algn="ctr" defTabSz="3239902" rtl="0" eaLnBrk="1" latinLnBrk="0" hangingPunct="1">
              <a:lnSpc>
                <a:spcPct val="90000"/>
              </a:lnSpc>
              <a:spcBef>
                <a:spcPts val="3543"/>
              </a:spcBef>
              <a:buFont typeface="Arial" panose="020B0604020202020204" pitchFamily="34" charset="0"/>
              <a:buNone/>
              <a:defRPr sz="8504" kern="1200">
                <a:solidFill>
                  <a:schemeClr val="tx1"/>
                </a:solidFill>
                <a:latin typeface="+mn-lt"/>
                <a:ea typeface="+mn-ea"/>
                <a:cs typeface="+mn-cs"/>
              </a:defRPr>
            </a:lvl1pPr>
            <a:lvl2pPr marL="1619951" indent="0" algn="ctr" defTabSz="3239902" rtl="0" eaLnBrk="1" latinLnBrk="0" hangingPunct="1">
              <a:lnSpc>
                <a:spcPct val="90000"/>
              </a:lnSpc>
              <a:spcBef>
                <a:spcPts val="1772"/>
              </a:spcBef>
              <a:buFont typeface="Arial" panose="020B0604020202020204" pitchFamily="34" charset="0"/>
              <a:buNone/>
              <a:defRPr sz="7086" kern="1200">
                <a:solidFill>
                  <a:schemeClr val="tx1"/>
                </a:solidFill>
                <a:latin typeface="+mn-lt"/>
                <a:ea typeface="+mn-ea"/>
                <a:cs typeface="+mn-cs"/>
              </a:defRPr>
            </a:lvl2pPr>
            <a:lvl3pPr marL="3239902" indent="0" algn="ctr" defTabSz="3239902" rtl="0" eaLnBrk="1" latinLnBrk="0" hangingPunct="1">
              <a:lnSpc>
                <a:spcPct val="90000"/>
              </a:lnSpc>
              <a:spcBef>
                <a:spcPts val="1772"/>
              </a:spcBef>
              <a:buFont typeface="Arial" panose="020B0604020202020204" pitchFamily="34" charset="0"/>
              <a:buNone/>
              <a:defRPr sz="6378" kern="1200">
                <a:solidFill>
                  <a:schemeClr val="tx1"/>
                </a:solidFill>
                <a:latin typeface="+mn-lt"/>
                <a:ea typeface="+mn-ea"/>
                <a:cs typeface="+mn-cs"/>
              </a:defRPr>
            </a:lvl3pPr>
            <a:lvl4pPr marL="4859853"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4pPr>
            <a:lvl5pPr marL="6479804"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5pPr>
            <a:lvl6pPr marL="8099755"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6pPr>
            <a:lvl7pPr marL="9719706"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7pPr>
            <a:lvl8pPr marL="11339657"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8pPr>
            <a:lvl9pPr marL="12959608"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9pPr>
          </a:lstStyle>
          <a:p>
            <a:pPr algn="l"/>
            <a:r>
              <a:rPr lang="es-CL" sz="3000" dirty="0">
                <a:solidFill>
                  <a:srgbClr val="2D2E33"/>
                </a:solidFill>
                <a:latin typeface="Arial" panose="020B0604020202020204" pitchFamily="34" charset="0"/>
                <a:cs typeface="Arial" panose="020B0604020202020204" pitchFamily="34" charset="0"/>
              </a:rPr>
              <a:t>* Cohorte retrospectiva poblacional: 1.312 adultos en TUS-SENDA en situación de calle (2011–2020), vinculados al registro de defunciones mediante RUN encriptado.</a:t>
            </a:r>
          </a:p>
          <a:p>
            <a:pPr algn="l">
              <a:spcBef>
                <a:spcPts val="2400"/>
              </a:spcBef>
            </a:pPr>
            <a:r>
              <a:rPr lang="es-CL" sz="3000" b="1" dirty="0">
                <a:solidFill>
                  <a:srgbClr val="2D2E33"/>
                </a:solidFill>
                <a:latin typeface="Arial" panose="020B0604020202020204" pitchFamily="34" charset="0"/>
                <a:cs typeface="Arial" panose="020B0604020202020204" pitchFamily="34" charset="0"/>
              </a:rPr>
              <a:t>*</a:t>
            </a:r>
            <a:r>
              <a:rPr lang="es-CL" sz="3000" dirty="0">
                <a:solidFill>
                  <a:srgbClr val="2D2E33"/>
                </a:solidFill>
                <a:latin typeface="Arial" panose="020B0604020202020204" pitchFamily="34" charset="0"/>
                <a:cs typeface="Arial" panose="020B0604020202020204" pitchFamily="34" charset="0"/>
              </a:rPr>
              <a:t> Comparaciones fallecidos vs no fallecidos: tablas, χ² y t; tamaño de efecto por diferencia de medias estandarizadas (DME).</a:t>
            </a:r>
          </a:p>
          <a:p>
            <a:pPr algn="l">
              <a:spcBef>
                <a:spcPts val="2400"/>
              </a:spcBef>
            </a:pPr>
            <a:r>
              <a:rPr lang="es-CL" sz="3000" b="1" dirty="0">
                <a:solidFill>
                  <a:srgbClr val="2D2E33"/>
                </a:solidFill>
                <a:latin typeface="Arial" panose="020B0604020202020204" pitchFamily="34" charset="0"/>
                <a:cs typeface="Arial" panose="020B0604020202020204" pitchFamily="34" charset="0"/>
              </a:rPr>
              <a:t>*</a:t>
            </a:r>
            <a:r>
              <a:rPr lang="es-CL" sz="3000" dirty="0">
                <a:solidFill>
                  <a:srgbClr val="2D2E33"/>
                </a:solidFill>
                <a:latin typeface="Arial" panose="020B0604020202020204" pitchFamily="34" charset="0"/>
                <a:cs typeface="Arial" panose="020B0604020202020204" pitchFamily="34" charset="0"/>
              </a:rPr>
              <a:t> Mortalidad: Razones de mortalidad estandarizadas (RME) usando tasas chilenas por sexo/edad (</a:t>
            </a:r>
            <a:r>
              <a:rPr lang="es-CL" sz="3000" i="1" dirty="0" err="1">
                <a:solidFill>
                  <a:srgbClr val="2D2E33"/>
                </a:solidFill>
                <a:latin typeface="Arial" panose="020B0604020202020204" pitchFamily="34" charset="0"/>
                <a:cs typeface="Arial" panose="020B0604020202020204" pitchFamily="34" charset="0"/>
              </a:rPr>
              <a:t>epitools</a:t>
            </a:r>
            <a:r>
              <a:rPr lang="es-CL" sz="3000" dirty="0">
                <a:solidFill>
                  <a:srgbClr val="2D2E33"/>
                </a:solidFill>
                <a:latin typeface="Arial" panose="020B0604020202020204" pitchFamily="34" charset="0"/>
                <a:cs typeface="Arial" panose="020B0604020202020204" pitchFamily="34" charset="0"/>
              </a:rPr>
              <a:t>) + por Región (al 2015), mediante suavizamiento por adyacencia regional y </a:t>
            </a:r>
            <a:r>
              <a:rPr lang="es-CL" sz="3000" dirty="0" err="1">
                <a:solidFill>
                  <a:srgbClr val="2D2E33"/>
                </a:solidFill>
                <a:latin typeface="Arial" panose="020B0604020202020204" pitchFamily="34" charset="0"/>
                <a:cs typeface="Arial" panose="020B0604020202020204" pitchFamily="34" charset="0"/>
              </a:rPr>
              <a:t>sobredisp</a:t>
            </a:r>
            <a:r>
              <a:rPr lang="es-CL" sz="3000" dirty="0">
                <a:solidFill>
                  <a:srgbClr val="2D2E33"/>
                </a:solidFill>
                <a:latin typeface="Arial" panose="020B0604020202020204" pitchFamily="34" charset="0"/>
                <a:cs typeface="Arial" panose="020B0604020202020204" pitchFamily="34" charset="0"/>
              </a:rPr>
              <a:t>., modelo Poisson, BYM2, + Tasas por 100 años-persona(AP) (4-5).</a:t>
            </a:r>
          </a:p>
          <a:p>
            <a:pPr algn="l">
              <a:spcBef>
                <a:spcPts val="2400"/>
              </a:spcBef>
            </a:pPr>
            <a:r>
              <a:rPr lang="es-CL" sz="3000" b="1" dirty="0">
                <a:solidFill>
                  <a:srgbClr val="2D2E33"/>
                </a:solidFill>
                <a:latin typeface="Arial" panose="020B0604020202020204" pitchFamily="34" charset="0"/>
                <a:cs typeface="Arial" panose="020B0604020202020204" pitchFamily="34" charset="0"/>
              </a:rPr>
              <a:t>*</a:t>
            </a:r>
            <a:r>
              <a:rPr lang="es-CL" sz="3000" dirty="0">
                <a:solidFill>
                  <a:srgbClr val="2D2E33"/>
                </a:solidFill>
                <a:latin typeface="Arial" panose="020B0604020202020204" pitchFamily="34" charset="0"/>
                <a:cs typeface="Arial" panose="020B0604020202020204" pitchFamily="34" charset="0"/>
              </a:rPr>
              <a:t> Supervivencia relativa a 1, 3, 5 y 7 años (método de </a:t>
            </a:r>
            <a:r>
              <a:rPr lang="es-CL" sz="3000" i="1" dirty="0" err="1">
                <a:solidFill>
                  <a:srgbClr val="2D2E33"/>
                </a:solidFill>
                <a:latin typeface="Arial" panose="020B0604020202020204" pitchFamily="34" charset="0"/>
                <a:cs typeface="Arial" panose="020B0604020202020204" pitchFamily="34" charset="0"/>
              </a:rPr>
              <a:t>Hakulinen</a:t>
            </a:r>
            <a:r>
              <a:rPr lang="es-CL" sz="3000" dirty="0">
                <a:solidFill>
                  <a:srgbClr val="2D2E33"/>
                </a:solidFill>
                <a:latin typeface="Arial" panose="020B0604020202020204" pitchFamily="34" charset="0"/>
                <a:cs typeface="Arial" panose="020B0604020202020204" pitchFamily="34" charset="0"/>
              </a:rPr>
              <a:t>), ajustada por edad, sexo y año de ingreso, con años-persona (</a:t>
            </a:r>
            <a:r>
              <a:rPr lang="es-CL" sz="3000" i="1" dirty="0" err="1">
                <a:solidFill>
                  <a:srgbClr val="2D2E33"/>
                </a:solidFill>
                <a:latin typeface="Arial" panose="020B0604020202020204" pitchFamily="34" charset="0"/>
                <a:cs typeface="Arial" panose="020B0604020202020204" pitchFamily="34" charset="0"/>
              </a:rPr>
              <a:t>relsurv</a:t>
            </a:r>
            <a:r>
              <a:rPr lang="es-CL" sz="3000" dirty="0">
                <a:solidFill>
                  <a:srgbClr val="2D2E33"/>
                </a:solidFill>
                <a:latin typeface="Arial" panose="020B0604020202020204" pitchFamily="34" charset="0"/>
                <a:cs typeface="Arial" panose="020B0604020202020204" pitchFamily="34" charset="0"/>
              </a:rPr>
              <a:t>) (6).</a:t>
            </a:r>
          </a:p>
        </p:txBody>
      </p:sp>
      <p:sp>
        <p:nvSpPr>
          <p:cNvPr id="17" name="Marcador de contenido 2">
            <a:extLst>
              <a:ext uri="{FF2B5EF4-FFF2-40B4-BE49-F238E27FC236}">
                <a16:creationId xmlns:a16="http://schemas.microsoft.com/office/drawing/2014/main" id="{D37C197A-53D6-9A31-ABEE-84E2AFF25CD2}"/>
              </a:ext>
            </a:extLst>
          </p:cNvPr>
          <p:cNvSpPr txBox="1">
            <a:spLocks/>
          </p:cNvSpPr>
          <p:nvPr/>
        </p:nvSpPr>
        <p:spPr>
          <a:xfrm>
            <a:off x="586192" y="21019610"/>
            <a:ext cx="15103687" cy="5447397"/>
          </a:xfrm>
          <a:prstGeom prst="rect">
            <a:avLst/>
          </a:prstGeom>
          <a:solidFill>
            <a:schemeClr val="bg1">
              <a:alpha val="80000"/>
            </a:schemeClr>
          </a:solidFill>
        </p:spPr>
        <p:txBody>
          <a:bodyPr vert="horz" lIns="91440" tIns="45720" rIns="91440" bIns="45720" numCol="2" rtlCol="0">
            <a:noAutofit/>
          </a:bodyPr>
          <a:lstStyle>
            <a:lvl1pPr marL="0" indent="0" algn="ctr" defTabSz="3239902" rtl="0" eaLnBrk="1" latinLnBrk="0" hangingPunct="1">
              <a:lnSpc>
                <a:spcPct val="90000"/>
              </a:lnSpc>
              <a:spcBef>
                <a:spcPts val="3543"/>
              </a:spcBef>
              <a:buFont typeface="Arial" panose="020B0604020202020204" pitchFamily="34" charset="0"/>
              <a:buNone/>
              <a:defRPr sz="8504" kern="1200">
                <a:solidFill>
                  <a:schemeClr val="tx1"/>
                </a:solidFill>
                <a:latin typeface="+mn-lt"/>
                <a:ea typeface="+mn-ea"/>
                <a:cs typeface="+mn-cs"/>
              </a:defRPr>
            </a:lvl1pPr>
            <a:lvl2pPr marL="1619951" indent="0" algn="ctr" defTabSz="3239902" rtl="0" eaLnBrk="1" latinLnBrk="0" hangingPunct="1">
              <a:lnSpc>
                <a:spcPct val="90000"/>
              </a:lnSpc>
              <a:spcBef>
                <a:spcPts val="1772"/>
              </a:spcBef>
              <a:buFont typeface="Arial" panose="020B0604020202020204" pitchFamily="34" charset="0"/>
              <a:buNone/>
              <a:defRPr sz="7086" kern="1200">
                <a:solidFill>
                  <a:schemeClr val="tx1"/>
                </a:solidFill>
                <a:latin typeface="+mn-lt"/>
                <a:ea typeface="+mn-ea"/>
                <a:cs typeface="+mn-cs"/>
              </a:defRPr>
            </a:lvl2pPr>
            <a:lvl3pPr marL="3239902" indent="0" algn="ctr" defTabSz="3239902" rtl="0" eaLnBrk="1" latinLnBrk="0" hangingPunct="1">
              <a:lnSpc>
                <a:spcPct val="90000"/>
              </a:lnSpc>
              <a:spcBef>
                <a:spcPts val="1772"/>
              </a:spcBef>
              <a:buFont typeface="Arial" panose="020B0604020202020204" pitchFamily="34" charset="0"/>
              <a:buNone/>
              <a:defRPr sz="6378" kern="1200">
                <a:solidFill>
                  <a:schemeClr val="tx1"/>
                </a:solidFill>
                <a:latin typeface="+mn-lt"/>
                <a:ea typeface="+mn-ea"/>
                <a:cs typeface="+mn-cs"/>
              </a:defRPr>
            </a:lvl3pPr>
            <a:lvl4pPr marL="4859853"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4pPr>
            <a:lvl5pPr marL="6479804"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5pPr>
            <a:lvl6pPr marL="8099755"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6pPr>
            <a:lvl7pPr marL="9719706"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7pPr>
            <a:lvl8pPr marL="11339657"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8pPr>
            <a:lvl9pPr marL="12959608"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9pPr>
          </a:lstStyle>
          <a:p>
            <a:pPr marL="457200" indent="-457200" algn="l">
              <a:buFontTx/>
              <a:buChar char="-"/>
            </a:pPr>
            <a:r>
              <a:rPr lang="es-CL" sz="3000" dirty="0">
                <a:solidFill>
                  <a:srgbClr val="2D2E33"/>
                </a:solidFill>
                <a:latin typeface="Arial" panose="020B0604020202020204" pitchFamily="34" charset="0"/>
                <a:cs typeface="Arial" panose="020B0604020202020204" pitchFamily="34" charset="0"/>
              </a:rPr>
              <a:t>88% hombres; 43±10.5 años; ~5 años en la calle; 40% ≤ educación básica.</a:t>
            </a:r>
          </a:p>
          <a:p>
            <a:pPr marL="457200" indent="-457200" algn="l">
              <a:buFontTx/>
              <a:buChar char="-"/>
            </a:pPr>
            <a:r>
              <a:rPr lang="es-CL" sz="3000" dirty="0">
                <a:solidFill>
                  <a:srgbClr val="2D2E33"/>
                </a:solidFill>
                <a:latin typeface="Arial" panose="020B0604020202020204" pitchFamily="34" charset="0"/>
                <a:cs typeface="Arial" panose="020B0604020202020204" pitchFamily="34" charset="0"/>
              </a:rPr>
              <a:t>Primaria: alcohol 52%, pasta base 42%; 63% policonsumo; 64% comorbilidad mental. Fallecidos 13% (n=172): 87% sus. principal, alcohol; menor policonsumo y </a:t>
            </a:r>
            <a:r>
              <a:rPr lang="es-CL" sz="3000" dirty="0" err="1">
                <a:solidFill>
                  <a:srgbClr val="2D2E33"/>
                </a:solidFill>
                <a:latin typeface="Arial" panose="020B0604020202020204" pitchFamily="34" charset="0"/>
                <a:cs typeface="Arial" panose="020B0604020202020204" pitchFamily="34" charset="0"/>
              </a:rPr>
              <a:t>niv</a:t>
            </a:r>
            <a:r>
              <a:rPr lang="es-CL" sz="3000" dirty="0">
                <a:solidFill>
                  <a:srgbClr val="2D2E33"/>
                </a:solidFill>
                <a:latin typeface="Arial" panose="020B0604020202020204" pitchFamily="34" charset="0"/>
                <a:cs typeface="Arial" panose="020B0604020202020204" pitchFamily="34" charset="0"/>
              </a:rPr>
              <a:t>. educacional (p&lt;0.01; DME&gt;0.20).</a:t>
            </a:r>
          </a:p>
          <a:p>
            <a:pPr marL="457200" indent="-457200" algn="l">
              <a:buFontTx/>
              <a:buChar char="-"/>
            </a:pPr>
            <a:r>
              <a:rPr lang="es-CL" sz="3000" b="1" dirty="0">
                <a:solidFill>
                  <a:srgbClr val="2D2E33"/>
                </a:solidFill>
                <a:latin typeface="Arial" panose="020B0604020202020204" pitchFamily="34" charset="0"/>
                <a:cs typeface="Arial" panose="020B0604020202020204" pitchFamily="34" charset="0"/>
              </a:rPr>
              <a:t>Figura 2</a:t>
            </a:r>
            <a:r>
              <a:rPr lang="es-CL" sz="3000" dirty="0">
                <a:solidFill>
                  <a:srgbClr val="2D2E33"/>
                </a:solidFill>
                <a:latin typeface="Arial" panose="020B0604020202020204" pitchFamily="34" charset="0"/>
                <a:cs typeface="Arial" panose="020B0604020202020204" pitchFamily="34" charset="0"/>
              </a:rPr>
              <a:t>. La mortalidad observada es 7,4 veces superior a la esperada.</a:t>
            </a:r>
          </a:p>
          <a:p>
            <a:pPr marL="457200" indent="-457200" algn="l">
              <a:buFontTx/>
              <a:buChar char="-"/>
            </a:pPr>
            <a:r>
              <a:rPr lang="es-CL" sz="3000" b="1" dirty="0">
                <a:solidFill>
                  <a:srgbClr val="2D2E33"/>
                </a:solidFill>
                <a:latin typeface="Arial" panose="020B0604020202020204" pitchFamily="34" charset="0"/>
                <a:cs typeface="Arial" panose="020B0604020202020204" pitchFamily="34" charset="0"/>
              </a:rPr>
              <a:t>Figura 3</a:t>
            </a:r>
            <a:r>
              <a:rPr lang="es-CL" sz="3000" dirty="0">
                <a:solidFill>
                  <a:srgbClr val="2D2E33"/>
                </a:solidFill>
                <a:latin typeface="Arial" panose="020B0604020202020204" pitchFamily="34" charset="0"/>
                <a:cs typeface="Arial" panose="020B0604020202020204" pitchFamily="34" charset="0"/>
              </a:rPr>
              <a:t>. Regiones con mayor incidencia: Atacama (94 x 100 AP); La Araucanía (92 x100 AP); Los Lagos (82 x100 AP); Magallanes (65 x100 AP), aunque el exceso de mortalidad es mayor en R. de Atacama y la Araucanía.</a:t>
            </a:r>
          </a:p>
          <a:p>
            <a:pPr marL="457200" indent="-457200" algn="l">
              <a:buFontTx/>
              <a:buChar char="-"/>
            </a:pPr>
            <a:r>
              <a:rPr lang="es-CL" sz="3000" b="1" dirty="0">
                <a:solidFill>
                  <a:srgbClr val="2D2E33"/>
                </a:solidFill>
                <a:latin typeface="Arial" panose="020B0604020202020204" pitchFamily="34" charset="0"/>
                <a:cs typeface="Arial" panose="020B0604020202020204" pitchFamily="34" charset="0"/>
              </a:rPr>
              <a:t>Figura 4</a:t>
            </a:r>
            <a:r>
              <a:rPr lang="es-CL" sz="3000" dirty="0">
                <a:solidFill>
                  <a:srgbClr val="2D2E33"/>
                </a:solidFill>
                <a:latin typeface="Arial" panose="020B0604020202020204" pitchFamily="34" charset="0"/>
                <a:cs typeface="Arial" panose="020B0604020202020204" pitchFamily="34" charset="0"/>
              </a:rPr>
              <a:t>. </a:t>
            </a:r>
          </a:p>
        </p:txBody>
      </p:sp>
      <p:sp>
        <p:nvSpPr>
          <p:cNvPr id="19" name="Marcador de contenido 2">
            <a:extLst>
              <a:ext uri="{FF2B5EF4-FFF2-40B4-BE49-F238E27FC236}">
                <a16:creationId xmlns:a16="http://schemas.microsoft.com/office/drawing/2014/main" id="{F43B647A-348A-952E-826E-AFD9BF70C787}"/>
              </a:ext>
            </a:extLst>
          </p:cNvPr>
          <p:cNvSpPr txBox="1">
            <a:spLocks/>
          </p:cNvSpPr>
          <p:nvPr/>
        </p:nvSpPr>
        <p:spPr>
          <a:xfrm>
            <a:off x="76200" y="37923268"/>
            <a:ext cx="32399287" cy="2223987"/>
          </a:xfrm>
          <a:prstGeom prst="rect">
            <a:avLst/>
          </a:prstGeom>
        </p:spPr>
        <p:txBody>
          <a:bodyPr vert="horz" lIns="91440" tIns="45720" rIns="91440" bIns="45720" numCol="3" rtlCol="0">
            <a:noAutofit/>
          </a:bodyPr>
          <a:lstStyle>
            <a:lvl1pPr marL="0" indent="0" algn="ctr" defTabSz="3239902" rtl="0" eaLnBrk="1" latinLnBrk="0" hangingPunct="1">
              <a:lnSpc>
                <a:spcPct val="90000"/>
              </a:lnSpc>
              <a:spcBef>
                <a:spcPts val="3543"/>
              </a:spcBef>
              <a:buFont typeface="Arial" panose="020B0604020202020204" pitchFamily="34" charset="0"/>
              <a:buNone/>
              <a:defRPr sz="8504" kern="1200">
                <a:solidFill>
                  <a:schemeClr val="tx1"/>
                </a:solidFill>
                <a:latin typeface="+mn-lt"/>
                <a:ea typeface="+mn-ea"/>
                <a:cs typeface="+mn-cs"/>
              </a:defRPr>
            </a:lvl1pPr>
            <a:lvl2pPr marL="1619951" indent="0" algn="ctr" defTabSz="3239902" rtl="0" eaLnBrk="1" latinLnBrk="0" hangingPunct="1">
              <a:lnSpc>
                <a:spcPct val="90000"/>
              </a:lnSpc>
              <a:spcBef>
                <a:spcPts val="1772"/>
              </a:spcBef>
              <a:buFont typeface="Arial" panose="020B0604020202020204" pitchFamily="34" charset="0"/>
              <a:buNone/>
              <a:defRPr sz="7086" kern="1200">
                <a:solidFill>
                  <a:schemeClr val="tx1"/>
                </a:solidFill>
                <a:latin typeface="+mn-lt"/>
                <a:ea typeface="+mn-ea"/>
                <a:cs typeface="+mn-cs"/>
              </a:defRPr>
            </a:lvl2pPr>
            <a:lvl3pPr marL="3239902" indent="0" algn="ctr" defTabSz="3239902" rtl="0" eaLnBrk="1" latinLnBrk="0" hangingPunct="1">
              <a:lnSpc>
                <a:spcPct val="90000"/>
              </a:lnSpc>
              <a:spcBef>
                <a:spcPts val="1772"/>
              </a:spcBef>
              <a:buFont typeface="Arial" panose="020B0604020202020204" pitchFamily="34" charset="0"/>
              <a:buNone/>
              <a:defRPr sz="6378" kern="1200">
                <a:solidFill>
                  <a:schemeClr val="tx1"/>
                </a:solidFill>
                <a:latin typeface="+mn-lt"/>
                <a:ea typeface="+mn-ea"/>
                <a:cs typeface="+mn-cs"/>
              </a:defRPr>
            </a:lvl3pPr>
            <a:lvl4pPr marL="4859853"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4pPr>
            <a:lvl5pPr marL="6479804"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5pPr>
            <a:lvl6pPr marL="8099755"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6pPr>
            <a:lvl7pPr marL="9719706"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7pPr>
            <a:lvl8pPr marL="11339657"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8pPr>
            <a:lvl9pPr marL="12959608"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9pPr>
          </a:lstStyle>
          <a:p>
            <a:pPr marL="514350" indent="-514350" algn="l">
              <a:spcBef>
                <a:spcPts val="600"/>
              </a:spcBef>
              <a:buAutoNum type="arabicParenBoth"/>
            </a:pPr>
            <a:r>
              <a:rPr lang="es-MX" sz="2550" dirty="0">
                <a:solidFill>
                  <a:schemeClr val="bg1"/>
                </a:solidFill>
                <a:latin typeface="Arial" panose="020B0604020202020204" pitchFamily="34" charset="0"/>
                <a:cs typeface="Arial" panose="020B0604020202020204" pitchFamily="34" charset="0"/>
              </a:rPr>
              <a:t>10.3389/fpubh.2025.1623385</a:t>
            </a:r>
          </a:p>
          <a:p>
            <a:pPr marL="514350" indent="-514350" algn="l">
              <a:spcBef>
                <a:spcPts val="600"/>
              </a:spcBef>
              <a:buAutoNum type="arabicParenBoth"/>
            </a:pPr>
            <a:r>
              <a:rPr lang="es-MX" sz="2550" dirty="0">
                <a:solidFill>
                  <a:schemeClr val="bg1"/>
                </a:solidFill>
                <a:latin typeface="Arial" panose="020B0604020202020204" pitchFamily="34" charset="0"/>
                <a:cs typeface="Arial" panose="020B0604020202020204" pitchFamily="34" charset="0"/>
              </a:rPr>
              <a:t>10.1136/bmjopen-2022-067182 </a:t>
            </a:r>
          </a:p>
          <a:p>
            <a:pPr marL="514350" indent="-514350" algn="l">
              <a:spcBef>
                <a:spcPts val="600"/>
              </a:spcBef>
              <a:buFont typeface="Arial" panose="020B0604020202020204" pitchFamily="34" charset="0"/>
              <a:buAutoNum type="arabicParenBoth"/>
            </a:pPr>
            <a:r>
              <a:rPr lang="es-CL" sz="2550" dirty="0">
                <a:solidFill>
                  <a:schemeClr val="bg1"/>
                </a:solidFill>
                <a:latin typeface="Arial" panose="020B0604020202020204" pitchFamily="34" charset="0"/>
                <a:cs typeface="Arial" panose="020B0604020202020204" pitchFamily="34" charset="0"/>
              </a:rPr>
              <a:t>10.1093/</a:t>
            </a:r>
            <a:r>
              <a:rPr lang="es-CL" sz="2550" dirty="0" err="1">
                <a:solidFill>
                  <a:schemeClr val="bg1"/>
                </a:solidFill>
                <a:latin typeface="Arial" panose="020B0604020202020204" pitchFamily="34" charset="0"/>
                <a:cs typeface="Arial" panose="020B0604020202020204" pitchFamily="34" charset="0"/>
              </a:rPr>
              <a:t>eurpub</a:t>
            </a:r>
            <a:r>
              <a:rPr lang="es-CL" sz="2550" dirty="0">
                <a:solidFill>
                  <a:schemeClr val="bg1"/>
                </a:solidFill>
                <a:latin typeface="Arial" panose="020B0604020202020204" pitchFamily="34" charset="0"/>
                <a:cs typeface="Arial" panose="020B0604020202020204" pitchFamily="34" charset="0"/>
              </a:rPr>
              <a:t>/ckw083</a:t>
            </a:r>
          </a:p>
          <a:p>
            <a:pPr marL="514350" indent="-514350" algn="l">
              <a:spcBef>
                <a:spcPts val="600"/>
              </a:spcBef>
              <a:buFont typeface="Arial" panose="020B0604020202020204" pitchFamily="34" charset="0"/>
              <a:buAutoNum type="arabicParenBoth"/>
            </a:pPr>
            <a:r>
              <a:rPr lang="en-US" sz="2550" dirty="0" err="1">
                <a:solidFill>
                  <a:schemeClr val="bg1"/>
                </a:solidFill>
                <a:latin typeface="Arial" panose="020B0604020202020204" pitchFamily="34" charset="0"/>
                <a:cs typeface="Arial" panose="020B0604020202020204" pitchFamily="34" charset="0"/>
              </a:rPr>
              <a:t>Szklo</a:t>
            </a:r>
            <a:r>
              <a:rPr lang="en-US" sz="2550" dirty="0">
                <a:solidFill>
                  <a:schemeClr val="bg1"/>
                </a:solidFill>
                <a:latin typeface="Arial" panose="020B0604020202020204" pitchFamily="34" charset="0"/>
                <a:cs typeface="Arial" panose="020B0604020202020204" pitchFamily="34" charset="0"/>
              </a:rPr>
              <a:t> M, Nieto FJ. Epidemiology : beyond the basics. Fourth edition. Burlington, Mass: Jones &amp; Bartlett Learning; 2019.</a:t>
            </a:r>
            <a:endParaRPr lang="es-MX" sz="2550" dirty="0">
              <a:solidFill>
                <a:schemeClr val="bg1"/>
              </a:solidFill>
              <a:latin typeface="Arial" panose="020B0604020202020204" pitchFamily="34" charset="0"/>
              <a:cs typeface="Arial" panose="020B0604020202020204" pitchFamily="34" charset="0"/>
            </a:endParaRPr>
          </a:p>
          <a:p>
            <a:pPr marL="514350" indent="-514350" algn="l">
              <a:spcBef>
                <a:spcPts val="600"/>
              </a:spcBef>
              <a:buFont typeface="Arial" panose="020B0604020202020204" pitchFamily="34" charset="0"/>
              <a:buAutoNum type="arabicParenBoth"/>
            </a:pPr>
            <a:r>
              <a:rPr lang="es-MX" sz="2550" dirty="0">
                <a:solidFill>
                  <a:schemeClr val="bg1"/>
                </a:solidFill>
                <a:latin typeface="Arial" panose="020B0604020202020204" pitchFamily="34" charset="0"/>
                <a:cs typeface="Arial" panose="020B0604020202020204" pitchFamily="34" charset="0"/>
              </a:rPr>
              <a:t>10.1016/S0213-9111(08)75362-7</a:t>
            </a:r>
          </a:p>
          <a:p>
            <a:pPr marL="514350" indent="-514350" algn="l">
              <a:spcBef>
                <a:spcPts val="600"/>
              </a:spcBef>
              <a:buFont typeface="Arial" panose="020B0604020202020204" pitchFamily="34" charset="0"/>
              <a:buAutoNum type="arabicParenBoth"/>
            </a:pPr>
            <a:r>
              <a:rPr lang="es-MX" sz="2550" dirty="0">
                <a:solidFill>
                  <a:schemeClr val="bg1"/>
                </a:solidFill>
                <a:latin typeface="Arial" panose="020B0604020202020204" pitchFamily="34" charset="0"/>
                <a:cs typeface="Arial" panose="020B0604020202020204" pitchFamily="34" charset="0"/>
              </a:rPr>
              <a:t>10.1002/sim.1597</a:t>
            </a:r>
          </a:p>
          <a:p>
            <a:pPr marL="514350" indent="-514350" algn="l">
              <a:spcBef>
                <a:spcPts val="600"/>
              </a:spcBef>
              <a:buFont typeface="Arial" panose="020B0604020202020204" pitchFamily="34" charset="0"/>
              <a:buAutoNum type="arabicParenBoth"/>
            </a:pPr>
            <a:r>
              <a:rPr lang="es-MX" sz="2550" dirty="0">
                <a:solidFill>
                  <a:schemeClr val="bg1"/>
                </a:solidFill>
                <a:latin typeface="Arial" panose="020B0604020202020204" pitchFamily="34" charset="0"/>
                <a:cs typeface="Arial" panose="020B0604020202020204" pitchFamily="34" charset="0"/>
              </a:rPr>
              <a:t>González-Santa Cruz, A., Castillo-Carniglia, A., Kaufman J.S.(</a:t>
            </a:r>
            <a:r>
              <a:rPr lang="es-MX" sz="2550" dirty="0" err="1">
                <a:solidFill>
                  <a:schemeClr val="bg1"/>
                </a:solidFill>
                <a:latin typeface="Arial" panose="020B0604020202020204" pitchFamily="34" charset="0"/>
                <a:cs typeface="Arial" panose="020B0604020202020204" pitchFamily="34" charset="0"/>
              </a:rPr>
              <a:t>sf</a:t>
            </a:r>
            <a:r>
              <a:rPr lang="es-MX" sz="2550" dirty="0">
                <a:solidFill>
                  <a:schemeClr val="bg1"/>
                </a:solidFill>
                <a:latin typeface="Arial" panose="020B0604020202020204" pitchFamily="34" charset="0"/>
                <a:cs typeface="Arial" panose="020B0604020202020204" pitchFamily="34" charset="0"/>
              </a:rPr>
              <a:t>). </a:t>
            </a:r>
            <a:r>
              <a:rPr lang="en-US" sz="2550" dirty="0">
                <a:solidFill>
                  <a:schemeClr val="bg1"/>
                </a:solidFill>
                <a:latin typeface="Arial" panose="020B0604020202020204" pitchFamily="34" charset="0"/>
                <a:cs typeface="Arial" panose="020B0604020202020204" pitchFamily="34" charset="0"/>
              </a:rPr>
              <a:t>Excess mortality following discharge from substance use disorder treatment in Chile, 2010–2020. Enviado a Addiction.</a:t>
            </a:r>
            <a:endParaRPr lang="es-MX" sz="2550" dirty="0">
              <a:solidFill>
                <a:schemeClr val="bg1"/>
              </a:solidFill>
              <a:latin typeface="Arial" panose="020B0604020202020204" pitchFamily="34" charset="0"/>
              <a:cs typeface="Arial" panose="020B0604020202020204" pitchFamily="34" charset="0"/>
            </a:endParaRPr>
          </a:p>
          <a:p>
            <a:pPr marL="514350" indent="-514350" algn="l">
              <a:spcBef>
                <a:spcPts val="600"/>
              </a:spcBef>
              <a:buFont typeface="Arial" panose="020B0604020202020204" pitchFamily="34" charset="0"/>
              <a:buAutoNum type="arabicParenBoth"/>
            </a:pPr>
            <a:r>
              <a:rPr lang="es-MX" sz="2550" dirty="0">
                <a:solidFill>
                  <a:schemeClr val="bg1"/>
                </a:solidFill>
                <a:latin typeface="Arial" panose="020B0604020202020204" pitchFamily="34" charset="0"/>
                <a:cs typeface="Arial" panose="020B0604020202020204" pitchFamily="34" charset="0"/>
              </a:rPr>
              <a:t>https://www.swissinfo.ch/spa/trump-firma-orden-ejecutiva-que-facilita-la-remoci%C3%B3n-de-personas-sin-hogar-de-las-calles/89732203</a:t>
            </a:r>
            <a:endParaRPr lang="es-CL" sz="2550" dirty="0">
              <a:solidFill>
                <a:schemeClr val="bg1"/>
              </a:solidFill>
              <a:latin typeface="Arial" panose="020B0604020202020204" pitchFamily="34" charset="0"/>
              <a:cs typeface="Arial" panose="020B0604020202020204" pitchFamily="34" charset="0"/>
            </a:endParaRPr>
          </a:p>
          <a:p>
            <a:pPr marL="514350" indent="-514350" algn="l">
              <a:spcBef>
                <a:spcPts val="600"/>
              </a:spcBef>
              <a:buFont typeface="Arial" panose="020B0604020202020204" pitchFamily="34" charset="0"/>
              <a:buAutoNum type="arabicParenBoth"/>
            </a:pPr>
            <a:r>
              <a:rPr lang="es-MX" sz="2550" dirty="0">
                <a:solidFill>
                  <a:schemeClr val="bg1"/>
                </a:solidFill>
                <a:latin typeface="Arial" panose="020B0604020202020204" pitchFamily="34" charset="0"/>
                <a:cs typeface="Arial" panose="020B0604020202020204" pitchFamily="34" charset="0"/>
              </a:rPr>
              <a:t>10.1177/29767342251344398</a:t>
            </a:r>
          </a:p>
          <a:p>
            <a:pPr marL="514350" indent="-514350" algn="l">
              <a:spcBef>
                <a:spcPts val="600"/>
              </a:spcBef>
              <a:buFont typeface="Arial" panose="020B0604020202020204" pitchFamily="34" charset="0"/>
              <a:buAutoNum type="arabicParenBoth"/>
            </a:pPr>
            <a:r>
              <a:rPr lang="es-CL" sz="2550" dirty="0">
                <a:solidFill>
                  <a:schemeClr val="bg1"/>
                </a:solidFill>
                <a:latin typeface="Arial" panose="020B0604020202020204" pitchFamily="34" charset="0"/>
                <a:cs typeface="Arial" panose="020B0604020202020204" pitchFamily="34" charset="0"/>
              </a:rPr>
              <a:t>https://censo2024.ine.gob.cl/censo-2024-el-611-de-los-hogares-residen-en-una-vivienda-propia-y-el-262-en-una-vivienda-arrendada/</a:t>
            </a:r>
          </a:p>
        </p:txBody>
      </p:sp>
      <p:sp>
        <p:nvSpPr>
          <p:cNvPr id="25" name="Marcador de contenido 2">
            <a:extLst>
              <a:ext uri="{FF2B5EF4-FFF2-40B4-BE49-F238E27FC236}">
                <a16:creationId xmlns:a16="http://schemas.microsoft.com/office/drawing/2014/main" id="{2E3DFE66-A474-B28C-031C-D29B947263AD}"/>
              </a:ext>
            </a:extLst>
          </p:cNvPr>
          <p:cNvSpPr txBox="1">
            <a:spLocks/>
          </p:cNvSpPr>
          <p:nvPr/>
        </p:nvSpPr>
        <p:spPr>
          <a:xfrm>
            <a:off x="16737401" y="32743877"/>
            <a:ext cx="14966186" cy="4893367"/>
          </a:xfrm>
          <a:prstGeom prst="rect">
            <a:avLst/>
          </a:prstGeom>
          <a:solidFill>
            <a:schemeClr val="bg1">
              <a:alpha val="80000"/>
            </a:schemeClr>
          </a:solidFill>
        </p:spPr>
        <p:txBody>
          <a:bodyPr vert="horz" lIns="91440" tIns="45720" rIns="91440" bIns="45720" rtlCol="0">
            <a:noAutofit/>
          </a:bodyPr>
          <a:lstStyle>
            <a:lvl1pPr marL="0" indent="0" algn="ctr" defTabSz="3239902" rtl="0" eaLnBrk="1" latinLnBrk="0" hangingPunct="1">
              <a:lnSpc>
                <a:spcPct val="90000"/>
              </a:lnSpc>
              <a:spcBef>
                <a:spcPts val="3543"/>
              </a:spcBef>
              <a:buFont typeface="Arial" panose="020B0604020202020204" pitchFamily="34" charset="0"/>
              <a:buNone/>
              <a:defRPr sz="8504" kern="1200">
                <a:solidFill>
                  <a:schemeClr val="tx1"/>
                </a:solidFill>
                <a:latin typeface="+mn-lt"/>
                <a:ea typeface="+mn-ea"/>
                <a:cs typeface="+mn-cs"/>
              </a:defRPr>
            </a:lvl1pPr>
            <a:lvl2pPr marL="1619951" indent="0" algn="ctr" defTabSz="3239902" rtl="0" eaLnBrk="1" latinLnBrk="0" hangingPunct="1">
              <a:lnSpc>
                <a:spcPct val="90000"/>
              </a:lnSpc>
              <a:spcBef>
                <a:spcPts val="1772"/>
              </a:spcBef>
              <a:buFont typeface="Arial" panose="020B0604020202020204" pitchFamily="34" charset="0"/>
              <a:buNone/>
              <a:defRPr sz="7086" kern="1200">
                <a:solidFill>
                  <a:schemeClr val="tx1"/>
                </a:solidFill>
                <a:latin typeface="+mn-lt"/>
                <a:ea typeface="+mn-ea"/>
                <a:cs typeface="+mn-cs"/>
              </a:defRPr>
            </a:lvl2pPr>
            <a:lvl3pPr marL="3239902" indent="0" algn="ctr" defTabSz="3239902" rtl="0" eaLnBrk="1" latinLnBrk="0" hangingPunct="1">
              <a:lnSpc>
                <a:spcPct val="90000"/>
              </a:lnSpc>
              <a:spcBef>
                <a:spcPts val="1772"/>
              </a:spcBef>
              <a:buFont typeface="Arial" panose="020B0604020202020204" pitchFamily="34" charset="0"/>
              <a:buNone/>
              <a:defRPr sz="6378" kern="1200">
                <a:solidFill>
                  <a:schemeClr val="tx1"/>
                </a:solidFill>
                <a:latin typeface="+mn-lt"/>
                <a:ea typeface="+mn-ea"/>
                <a:cs typeface="+mn-cs"/>
              </a:defRPr>
            </a:lvl3pPr>
            <a:lvl4pPr marL="4859853"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4pPr>
            <a:lvl5pPr marL="6479804"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5pPr>
            <a:lvl6pPr marL="8099755"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6pPr>
            <a:lvl7pPr marL="9719706"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7pPr>
            <a:lvl8pPr marL="11339657"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8pPr>
            <a:lvl9pPr marL="12959608"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9pPr>
          </a:lstStyle>
          <a:p>
            <a:pPr algn="l">
              <a:spcBef>
                <a:spcPts val="1200"/>
              </a:spcBef>
            </a:pPr>
            <a:r>
              <a:rPr lang="es-MX" sz="3000" dirty="0">
                <a:solidFill>
                  <a:srgbClr val="2D2E33"/>
                </a:solidFill>
                <a:latin typeface="Arial" panose="020B0604020202020204" pitchFamily="34" charset="0"/>
                <a:cs typeface="Arial" panose="020B0604020202020204" pitchFamily="34" charset="0"/>
              </a:rPr>
              <a:t>- La mortalidad en participantes de este programa es de 7,4 veces mayor a la esperada, guardando relación con otros estudios del Norte Global (3). Casi 2x la de personas atendidas por TUS en tratamientos de población general (RME=3,6) (7). También observamos que tiende a ser más alta en personas más jóvenes (2).</a:t>
            </a:r>
          </a:p>
          <a:p>
            <a:pPr algn="l">
              <a:spcBef>
                <a:spcPts val="1200"/>
              </a:spcBef>
            </a:pPr>
            <a:r>
              <a:rPr lang="es-MX" sz="3000" dirty="0">
                <a:solidFill>
                  <a:srgbClr val="2D2E33"/>
                </a:solidFill>
                <a:latin typeface="Arial" panose="020B0604020202020204" pitchFamily="34" charset="0"/>
                <a:cs typeface="Arial" panose="020B0604020202020204" pitchFamily="34" charset="0"/>
              </a:rPr>
              <a:t>- En EEUU se están implementando estrategias coercitivas de tratamiento para personas en situación de calle (8). En cambio, otras estrategias de reducción de daños a refugios voluntarios han mostrado resultados positivos en distintas áreas (9). El mayor exceso de mortalidad en la R. de Atacama, congruente con un mayor déficit hab. relativo, lo que no se condice con la situación en la IX región (6). Este patrón podría atribuirse al índice de ruralidad regional o a condiciones relacionadas con el frío (6).</a:t>
            </a:r>
          </a:p>
          <a:p>
            <a:pPr algn="l"/>
            <a:endParaRPr lang="es-CL" sz="3000" dirty="0">
              <a:latin typeface="Arial" panose="020B0604020202020204" pitchFamily="34" charset="0"/>
              <a:cs typeface="Arial" panose="020B0604020202020204" pitchFamily="34" charset="0"/>
            </a:endParaRPr>
          </a:p>
        </p:txBody>
      </p:sp>
      <p:sp>
        <p:nvSpPr>
          <p:cNvPr id="26" name="Marcador de contenido 2">
            <a:extLst>
              <a:ext uri="{FF2B5EF4-FFF2-40B4-BE49-F238E27FC236}">
                <a16:creationId xmlns:a16="http://schemas.microsoft.com/office/drawing/2014/main" id="{559B567E-3EA7-39AB-84D1-9460A3EA6A13}"/>
              </a:ext>
            </a:extLst>
          </p:cNvPr>
          <p:cNvSpPr txBox="1">
            <a:spLocks/>
          </p:cNvSpPr>
          <p:nvPr/>
        </p:nvSpPr>
        <p:spPr>
          <a:xfrm>
            <a:off x="560439" y="10154501"/>
            <a:ext cx="15124061" cy="3960000"/>
          </a:xfrm>
          <a:prstGeom prst="rect">
            <a:avLst/>
          </a:prstGeom>
          <a:solidFill>
            <a:schemeClr val="bg1">
              <a:alpha val="80000"/>
            </a:schemeClr>
          </a:solidFill>
        </p:spPr>
        <p:txBody>
          <a:bodyPr vert="horz" lIns="91440" tIns="45720" rIns="91440" bIns="45720" rtlCol="0">
            <a:noAutofit/>
          </a:bodyPr>
          <a:lstStyle>
            <a:lvl1pPr marL="0" indent="0" algn="ctr" defTabSz="3239902" rtl="0" eaLnBrk="1" latinLnBrk="0" hangingPunct="1">
              <a:lnSpc>
                <a:spcPct val="90000"/>
              </a:lnSpc>
              <a:spcBef>
                <a:spcPts val="3543"/>
              </a:spcBef>
              <a:buFont typeface="Arial" panose="020B0604020202020204" pitchFamily="34" charset="0"/>
              <a:buNone/>
              <a:defRPr sz="8504" kern="1200">
                <a:solidFill>
                  <a:schemeClr val="tx1"/>
                </a:solidFill>
                <a:latin typeface="+mn-lt"/>
                <a:ea typeface="+mn-ea"/>
                <a:cs typeface="+mn-cs"/>
              </a:defRPr>
            </a:lvl1pPr>
            <a:lvl2pPr marL="1619951" indent="0" algn="ctr" defTabSz="3239902" rtl="0" eaLnBrk="1" latinLnBrk="0" hangingPunct="1">
              <a:lnSpc>
                <a:spcPct val="90000"/>
              </a:lnSpc>
              <a:spcBef>
                <a:spcPts val="1772"/>
              </a:spcBef>
              <a:buFont typeface="Arial" panose="020B0604020202020204" pitchFamily="34" charset="0"/>
              <a:buNone/>
              <a:defRPr sz="7086" kern="1200">
                <a:solidFill>
                  <a:schemeClr val="tx1"/>
                </a:solidFill>
                <a:latin typeface="+mn-lt"/>
                <a:ea typeface="+mn-ea"/>
                <a:cs typeface="+mn-cs"/>
              </a:defRPr>
            </a:lvl2pPr>
            <a:lvl3pPr marL="3239902" indent="0" algn="ctr" defTabSz="3239902" rtl="0" eaLnBrk="1" latinLnBrk="0" hangingPunct="1">
              <a:lnSpc>
                <a:spcPct val="90000"/>
              </a:lnSpc>
              <a:spcBef>
                <a:spcPts val="1772"/>
              </a:spcBef>
              <a:buFont typeface="Arial" panose="020B0604020202020204" pitchFamily="34" charset="0"/>
              <a:buNone/>
              <a:defRPr sz="6378" kern="1200">
                <a:solidFill>
                  <a:schemeClr val="tx1"/>
                </a:solidFill>
                <a:latin typeface="+mn-lt"/>
                <a:ea typeface="+mn-ea"/>
                <a:cs typeface="+mn-cs"/>
              </a:defRPr>
            </a:lvl3pPr>
            <a:lvl4pPr marL="4859853"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4pPr>
            <a:lvl5pPr marL="6479804"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5pPr>
            <a:lvl6pPr marL="8099755"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6pPr>
            <a:lvl7pPr marL="9719706"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7pPr>
            <a:lvl8pPr marL="11339657"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8pPr>
            <a:lvl9pPr marL="12959608" indent="0" algn="ctr" defTabSz="3239902" rtl="0" eaLnBrk="1" latinLnBrk="0" hangingPunct="1">
              <a:lnSpc>
                <a:spcPct val="90000"/>
              </a:lnSpc>
              <a:spcBef>
                <a:spcPts val="1772"/>
              </a:spcBef>
              <a:buFont typeface="Arial" panose="020B0604020202020204" pitchFamily="34" charset="0"/>
              <a:buNone/>
              <a:defRPr sz="5669" kern="1200">
                <a:solidFill>
                  <a:schemeClr val="tx1"/>
                </a:solidFill>
                <a:latin typeface="+mn-lt"/>
                <a:ea typeface="+mn-ea"/>
                <a:cs typeface="+mn-cs"/>
              </a:defRPr>
            </a:lvl9pPr>
          </a:lstStyle>
          <a:p>
            <a:pPr algn="just"/>
            <a:r>
              <a:rPr lang="es-CL" sz="3000" b="0" i="0" dirty="0">
                <a:solidFill>
                  <a:srgbClr val="2D2E33"/>
                </a:solidFill>
                <a:effectLst/>
                <a:latin typeface="Arial" panose="020B0604020202020204" pitchFamily="34" charset="0"/>
                <a:cs typeface="Arial" panose="020B0604020202020204" pitchFamily="34" charset="0"/>
              </a:rPr>
              <a:t>Los TUS y la falta de vivienda suelen coexistir y se asocian con alta mortalidad (1-3). En Chile, la población sin vivienda se duplicó desde 2017. Aunque SENDA implementó a inicios de la década pasada un programa específico para personas en situación de calle con consumo problemático, sigue siendo incierto el riesgo y sus factores asociados.</a:t>
            </a:r>
            <a:endParaRPr lang="es-MX" sz="3000" b="0" i="0" dirty="0">
              <a:solidFill>
                <a:srgbClr val="2D2E33"/>
              </a:solidFill>
              <a:effectLst/>
              <a:latin typeface="Arial" panose="020B0604020202020204" pitchFamily="34" charset="0"/>
              <a:cs typeface="Arial" panose="020B0604020202020204" pitchFamily="34" charset="0"/>
            </a:endParaRPr>
          </a:p>
          <a:p>
            <a:pPr algn="just"/>
            <a:r>
              <a:rPr lang="es-MX" sz="3000" b="1" i="0" dirty="0">
                <a:solidFill>
                  <a:srgbClr val="2D2E33"/>
                </a:solidFill>
                <a:effectLst/>
                <a:latin typeface="Arial" panose="020B0604020202020204" pitchFamily="34" charset="0"/>
                <a:cs typeface="Arial" panose="020B0604020202020204" pitchFamily="34" charset="0"/>
              </a:rPr>
              <a:t>Objetivo</a:t>
            </a:r>
            <a:r>
              <a:rPr lang="es-MX" sz="3000" b="0" i="0" dirty="0">
                <a:solidFill>
                  <a:srgbClr val="2D2E33"/>
                </a:solidFill>
                <a:effectLst/>
                <a:latin typeface="Arial" panose="020B0604020202020204" pitchFamily="34" charset="0"/>
                <a:cs typeface="Arial" panose="020B0604020202020204" pitchFamily="34" charset="0"/>
              </a:rPr>
              <a:t>: </a:t>
            </a:r>
            <a:r>
              <a:rPr lang="es-CL" sz="3000" b="0" i="0" dirty="0">
                <a:solidFill>
                  <a:srgbClr val="2D2E33"/>
                </a:solidFill>
                <a:effectLst/>
                <a:latin typeface="Arial" panose="020B0604020202020204" pitchFamily="34" charset="0"/>
                <a:cs typeface="Arial" panose="020B0604020202020204" pitchFamily="34" charset="0"/>
              </a:rPr>
              <a:t>Describir perfil sociodemográfico y de consumo de los/as participantes del programa, estimar la mortalidad por todas las causas y la supervivencia relativa posterior al ingreso a tratamiento por TUS del programa de personas en situación de calle entre 2011 y 2020, Chile.</a:t>
            </a:r>
          </a:p>
          <a:p>
            <a:pPr algn="l"/>
            <a:endParaRPr lang="es-CL" sz="3000" b="0" i="0" dirty="0">
              <a:solidFill>
                <a:srgbClr val="2D2E33"/>
              </a:solidFill>
              <a:effectLst/>
              <a:latin typeface="Arial" panose="020B0604020202020204" pitchFamily="34" charset="0"/>
              <a:cs typeface="Arial" panose="020B0604020202020204" pitchFamily="34" charset="0"/>
            </a:endParaRPr>
          </a:p>
          <a:p>
            <a:pPr algn="l"/>
            <a:endParaRPr lang="es-MX" sz="3000" b="1" i="0" dirty="0">
              <a:solidFill>
                <a:srgbClr val="2D2E33"/>
              </a:solidFill>
              <a:effectLst/>
              <a:latin typeface="Arial" panose="020B0604020202020204" pitchFamily="34" charset="0"/>
              <a:cs typeface="Arial" panose="020B0604020202020204" pitchFamily="34" charset="0"/>
            </a:endParaRPr>
          </a:p>
        </p:txBody>
      </p:sp>
      <p:sp>
        <p:nvSpPr>
          <p:cNvPr id="31" name="Título 1">
            <a:extLst>
              <a:ext uri="{FF2B5EF4-FFF2-40B4-BE49-F238E27FC236}">
                <a16:creationId xmlns:a16="http://schemas.microsoft.com/office/drawing/2014/main" id="{58E4462D-4779-E35C-D548-227C70EE8627}"/>
              </a:ext>
            </a:extLst>
          </p:cNvPr>
          <p:cNvSpPr txBox="1">
            <a:spLocks/>
          </p:cNvSpPr>
          <p:nvPr/>
        </p:nvSpPr>
        <p:spPr>
          <a:xfrm>
            <a:off x="324465" y="2994389"/>
            <a:ext cx="31502554" cy="3560407"/>
          </a:xfrm>
          <a:prstGeom prst="rect">
            <a:avLst/>
          </a:prstGeom>
        </p:spPr>
        <p:txBody>
          <a:bodyPr vert="horz" lIns="91440" tIns="45720" rIns="91440" bIns="45720" rtlCol="0" anchor="b">
            <a:noAutofit/>
          </a:bodyPr>
          <a:lstStyle>
            <a:lvl1pPr algn="ctr" defTabSz="3239902" rtl="0" eaLnBrk="1" latinLnBrk="0" hangingPunct="1">
              <a:lnSpc>
                <a:spcPct val="90000"/>
              </a:lnSpc>
              <a:spcBef>
                <a:spcPct val="0"/>
              </a:spcBef>
              <a:buNone/>
              <a:defRPr sz="21259" kern="1200">
                <a:solidFill>
                  <a:schemeClr val="tx1"/>
                </a:solidFill>
                <a:latin typeface="+mj-lt"/>
                <a:ea typeface="+mj-ea"/>
                <a:cs typeface="+mj-cs"/>
              </a:defRPr>
            </a:lvl1pPr>
          </a:lstStyle>
          <a:p>
            <a:r>
              <a:rPr lang="es-CL" sz="7000" b="1" dirty="0">
                <a:solidFill>
                  <a:schemeClr val="bg1"/>
                </a:solidFill>
                <a:latin typeface="Arial" panose="020B0604020202020204" pitchFamily="34" charset="0"/>
                <a:cs typeface="Arial" panose="020B0604020202020204" pitchFamily="34" charset="0"/>
              </a:rPr>
              <a:t>SUPERVIVENCIA RELATIVA DE PERSONAS EN PROGRAMA DE POBLACIÓN EN SITUACIÓN DE CALLE, SENDA, </a:t>
            </a:r>
            <a:br>
              <a:rPr lang="es-CL" sz="7000" b="1" dirty="0">
                <a:solidFill>
                  <a:schemeClr val="bg1"/>
                </a:solidFill>
                <a:latin typeface="Arial" panose="020B0604020202020204" pitchFamily="34" charset="0"/>
                <a:cs typeface="Arial" panose="020B0604020202020204" pitchFamily="34" charset="0"/>
              </a:rPr>
            </a:br>
            <a:r>
              <a:rPr lang="es-CL" sz="7000" b="1" dirty="0">
                <a:solidFill>
                  <a:schemeClr val="bg1"/>
                </a:solidFill>
                <a:latin typeface="Arial" panose="020B0604020202020204" pitchFamily="34" charset="0"/>
                <a:cs typeface="Arial" panose="020B0604020202020204" pitchFamily="34" charset="0"/>
              </a:rPr>
              <a:t>2011-2020, CHILE (1060)</a:t>
            </a:r>
          </a:p>
        </p:txBody>
      </p:sp>
      <p:sp>
        <p:nvSpPr>
          <p:cNvPr id="32" name="Título 1">
            <a:extLst>
              <a:ext uri="{FF2B5EF4-FFF2-40B4-BE49-F238E27FC236}">
                <a16:creationId xmlns:a16="http://schemas.microsoft.com/office/drawing/2014/main" id="{A1D3F08C-8BC8-E38D-9B72-2F84010972C6}"/>
              </a:ext>
            </a:extLst>
          </p:cNvPr>
          <p:cNvSpPr txBox="1">
            <a:spLocks/>
          </p:cNvSpPr>
          <p:nvPr/>
        </p:nvSpPr>
        <p:spPr>
          <a:xfrm>
            <a:off x="724997" y="6534067"/>
            <a:ext cx="15947091" cy="1376666"/>
          </a:xfrm>
          <a:prstGeom prst="rect">
            <a:avLst/>
          </a:prstGeom>
        </p:spPr>
        <p:txBody>
          <a:bodyPr vert="horz" lIns="91440" tIns="45720" rIns="91440" bIns="45720" rtlCol="0" anchor="ctr">
            <a:noAutofit/>
          </a:bodyPr>
          <a:lstStyle>
            <a:lvl1pPr algn="ctr" defTabSz="3239902" rtl="0" eaLnBrk="1" latinLnBrk="0" hangingPunct="1">
              <a:lnSpc>
                <a:spcPct val="90000"/>
              </a:lnSpc>
              <a:spcBef>
                <a:spcPct val="0"/>
              </a:spcBef>
              <a:buNone/>
              <a:defRPr sz="21259" kern="1200">
                <a:solidFill>
                  <a:schemeClr val="tx1"/>
                </a:solidFill>
                <a:latin typeface="+mj-lt"/>
                <a:ea typeface="+mj-ea"/>
                <a:cs typeface="+mj-cs"/>
              </a:defRPr>
            </a:lvl1pPr>
          </a:lstStyle>
          <a:p>
            <a:pPr algn="l"/>
            <a:r>
              <a:rPr lang="es-MX" sz="4800" b="1" i="1" dirty="0">
                <a:solidFill>
                  <a:schemeClr val="bg1"/>
                </a:solidFill>
                <a:latin typeface="-apple-system"/>
              </a:rPr>
              <a:t>Andrés González-Santa Cruz¹</a:t>
            </a:r>
            <a:r>
              <a:rPr lang="he-IL" sz="4800" b="1" i="1" dirty="0">
                <a:solidFill>
                  <a:schemeClr val="bg1"/>
                </a:solidFill>
                <a:latin typeface="-apple-system"/>
              </a:rPr>
              <a:t>׳²</a:t>
            </a:r>
            <a:r>
              <a:rPr lang="es-CL" sz="4800" b="1" i="1" dirty="0">
                <a:solidFill>
                  <a:schemeClr val="bg1"/>
                </a:solidFill>
                <a:latin typeface="-apple-system"/>
              </a:rPr>
              <a:t> </a:t>
            </a:r>
            <a:r>
              <a:rPr lang="es-MX" sz="4800" b="1" i="1" dirty="0">
                <a:solidFill>
                  <a:schemeClr val="bg1"/>
                </a:solidFill>
                <a:latin typeface="-apple-system"/>
              </a:rPr>
              <a:t>Álvaro Castillo-Carniglia¹</a:t>
            </a:r>
            <a:r>
              <a:rPr lang="he-IL" sz="4800" b="1" i="1" dirty="0">
                <a:solidFill>
                  <a:schemeClr val="bg1"/>
                </a:solidFill>
                <a:latin typeface="-apple-system"/>
              </a:rPr>
              <a:t>³</a:t>
            </a:r>
          </a:p>
        </p:txBody>
      </p:sp>
      <p:sp>
        <p:nvSpPr>
          <p:cNvPr id="33" name="Rectángulo 32">
            <a:extLst>
              <a:ext uri="{FF2B5EF4-FFF2-40B4-BE49-F238E27FC236}">
                <a16:creationId xmlns:a16="http://schemas.microsoft.com/office/drawing/2014/main" id="{3358899C-C188-97F8-CDB6-0C6ED004FEFA}"/>
              </a:ext>
            </a:extLst>
          </p:cNvPr>
          <p:cNvSpPr/>
          <p:nvPr/>
        </p:nvSpPr>
        <p:spPr>
          <a:xfrm>
            <a:off x="636507" y="6608204"/>
            <a:ext cx="30240000" cy="50902"/>
          </a:xfrm>
          <a:prstGeom prst="rect">
            <a:avLst/>
          </a:prstGeom>
          <a:solidFill>
            <a:srgbClr val="37838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34" name="Título 1">
            <a:extLst>
              <a:ext uri="{FF2B5EF4-FFF2-40B4-BE49-F238E27FC236}">
                <a16:creationId xmlns:a16="http://schemas.microsoft.com/office/drawing/2014/main" id="{E453F2F1-26F3-BF2B-F6F3-E0C570C18AF3}"/>
              </a:ext>
            </a:extLst>
          </p:cNvPr>
          <p:cNvSpPr txBox="1">
            <a:spLocks/>
          </p:cNvSpPr>
          <p:nvPr/>
        </p:nvSpPr>
        <p:spPr>
          <a:xfrm>
            <a:off x="724998" y="7459549"/>
            <a:ext cx="14024858" cy="1411373"/>
          </a:xfrm>
          <a:prstGeom prst="rect">
            <a:avLst/>
          </a:prstGeom>
        </p:spPr>
        <p:txBody>
          <a:bodyPr vert="horz" lIns="91440" tIns="45720" rIns="91440" bIns="45720" rtlCol="0" anchor="b">
            <a:noAutofit/>
          </a:bodyPr>
          <a:lstStyle>
            <a:lvl1pPr algn="ctr" defTabSz="3239902" rtl="0" eaLnBrk="1" latinLnBrk="0" hangingPunct="1">
              <a:lnSpc>
                <a:spcPct val="90000"/>
              </a:lnSpc>
              <a:spcBef>
                <a:spcPct val="0"/>
              </a:spcBef>
              <a:buNone/>
              <a:defRPr sz="21259" kern="1200">
                <a:solidFill>
                  <a:schemeClr val="tx1"/>
                </a:solidFill>
                <a:latin typeface="+mj-lt"/>
                <a:ea typeface="+mj-ea"/>
                <a:cs typeface="+mj-cs"/>
              </a:defRPr>
            </a:lvl1pPr>
          </a:lstStyle>
          <a:p>
            <a:pPr algn="l"/>
            <a:r>
              <a:rPr lang="es-CL" sz="2800" b="0" i="0" dirty="0">
                <a:solidFill>
                  <a:schemeClr val="bg1"/>
                </a:solidFill>
                <a:effectLst/>
                <a:latin typeface="-apple-system"/>
              </a:rPr>
              <a:t>(1) Escuela de Salud Pública, Facultad de Medicina, Universidad de Chile. </a:t>
            </a:r>
          </a:p>
          <a:p>
            <a:pPr algn="l"/>
            <a:r>
              <a:rPr lang="es-CL" sz="2800" b="0" i="0" dirty="0">
                <a:solidFill>
                  <a:schemeClr val="bg1"/>
                </a:solidFill>
                <a:effectLst/>
                <a:latin typeface="-apple-system"/>
              </a:rPr>
              <a:t>(2) Departamento Nacional de Salud Pública, Facultad de Medicina, Universidad San Sebastián.</a:t>
            </a:r>
          </a:p>
          <a:p>
            <a:pPr algn="l"/>
            <a:r>
              <a:rPr lang="es-CL" sz="2800" b="0" i="0" dirty="0">
                <a:solidFill>
                  <a:schemeClr val="bg1"/>
                </a:solidFill>
                <a:effectLst/>
                <a:latin typeface="-apple-system"/>
              </a:rPr>
              <a:t>(3) Núcleo Milenio para la Evaluación y Análisis de Políticas de Drogas (nDP</a:t>
            </a:r>
            <a:endParaRPr lang="es-CL" sz="2800" dirty="0">
              <a:solidFill>
                <a:schemeClr val="bg1"/>
              </a:solidFill>
              <a:latin typeface="Century Gothic" panose="020B0502020202020204" pitchFamily="34" charset="0"/>
            </a:endParaRPr>
          </a:p>
        </p:txBody>
      </p:sp>
      <p:sp>
        <p:nvSpPr>
          <p:cNvPr id="21" name="Título 1">
            <a:extLst>
              <a:ext uri="{FF2B5EF4-FFF2-40B4-BE49-F238E27FC236}">
                <a16:creationId xmlns:a16="http://schemas.microsoft.com/office/drawing/2014/main" id="{A9FF600B-1BD8-5E30-857C-774780206CE1}"/>
              </a:ext>
            </a:extLst>
          </p:cNvPr>
          <p:cNvSpPr txBox="1">
            <a:spLocks/>
          </p:cNvSpPr>
          <p:nvPr/>
        </p:nvSpPr>
        <p:spPr>
          <a:xfrm>
            <a:off x="16729238" y="31727833"/>
            <a:ext cx="14966186" cy="1016044"/>
          </a:xfrm>
          <a:prstGeom prst="rect">
            <a:avLst/>
          </a:prstGeom>
          <a:solidFill>
            <a:srgbClr val="378389"/>
          </a:solidFill>
        </p:spPr>
        <p:txBody>
          <a:bodyPr vert="horz" lIns="91440" tIns="45720" rIns="91440" bIns="45720" rtlCol="0" anchor="b">
            <a:noAutofit/>
          </a:bodyPr>
          <a:lstStyle>
            <a:lvl1pPr algn="ctr" defTabSz="3239902" rtl="0" eaLnBrk="1" latinLnBrk="0" hangingPunct="1">
              <a:lnSpc>
                <a:spcPct val="90000"/>
              </a:lnSpc>
              <a:spcBef>
                <a:spcPct val="0"/>
              </a:spcBef>
              <a:buNone/>
              <a:defRPr sz="21259" kern="1200">
                <a:solidFill>
                  <a:schemeClr val="tx1"/>
                </a:solidFill>
                <a:latin typeface="+mj-lt"/>
                <a:ea typeface="+mj-ea"/>
                <a:cs typeface="+mj-cs"/>
              </a:defRPr>
            </a:lvl1pPr>
          </a:lstStyle>
          <a:p>
            <a:r>
              <a:rPr lang="es-CL" sz="7000" b="1" i="0" dirty="0">
                <a:solidFill>
                  <a:schemeClr val="bg1"/>
                </a:solidFill>
                <a:effectLst/>
                <a:latin typeface="Arial" panose="020B0604020202020204" pitchFamily="34" charset="0"/>
                <a:cs typeface="Arial" panose="020B0604020202020204" pitchFamily="34" charset="0"/>
              </a:rPr>
              <a:t>Conclusión</a:t>
            </a:r>
            <a:endParaRPr lang="es-CL" sz="7000" b="1" dirty="0">
              <a:solidFill>
                <a:schemeClr val="bg1"/>
              </a:solidFill>
              <a:latin typeface="Arial" panose="020B0604020202020204" pitchFamily="34" charset="0"/>
              <a:cs typeface="Arial" panose="020B0604020202020204" pitchFamily="34" charset="0"/>
            </a:endParaRPr>
          </a:p>
        </p:txBody>
      </p:sp>
      <p:sp>
        <p:nvSpPr>
          <p:cNvPr id="22" name="Título 1">
            <a:extLst>
              <a:ext uri="{FF2B5EF4-FFF2-40B4-BE49-F238E27FC236}">
                <a16:creationId xmlns:a16="http://schemas.microsoft.com/office/drawing/2014/main" id="{6C4ABE0C-373E-AE61-9232-3D019560E249}"/>
              </a:ext>
            </a:extLst>
          </p:cNvPr>
          <p:cNvSpPr txBox="1">
            <a:spLocks/>
          </p:cNvSpPr>
          <p:nvPr/>
        </p:nvSpPr>
        <p:spPr>
          <a:xfrm>
            <a:off x="556693" y="14116051"/>
            <a:ext cx="15129439" cy="1051252"/>
          </a:xfrm>
          <a:prstGeom prst="rect">
            <a:avLst/>
          </a:prstGeom>
          <a:solidFill>
            <a:srgbClr val="378389"/>
          </a:solidFill>
        </p:spPr>
        <p:txBody>
          <a:bodyPr vert="horz" lIns="91440" tIns="45720" rIns="91440" bIns="45720" rtlCol="0" anchor="b">
            <a:noAutofit/>
          </a:bodyPr>
          <a:lstStyle>
            <a:lvl1pPr algn="ctr" defTabSz="3239902" rtl="0" eaLnBrk="1" latinLnBrk="0" hangingPunct="1">
              <a:lnSpc>
                <a:spcPct val="90000"/>
              </a:lnSpc>
              <a:spcBef>
                <a:spcPct val="0"/>
              </a:spcBef>
              <a:buNone/>
              <a:defRPr sz="21259" kern="1200">
                <a:solidFill>
                  <a:schemeClr val="tx1"/>
                </a:solidFill>
                <a:latin typeface="+mj-lt"/>
                <a:ea typeface="+mj-ea"/>
                <a:cs typeface="+mj-cs"/>
              </a:defRPr>
            </a:lvl1pPr>
          </a:lstStyle>
          <a:p>
            <a:r>
              <a:rPr lang="es-CL" sz="7000" b="1" i="0" dirty="0">
                <a:solidFill>
                  <a:schemeClr val="bg1"/>
                </a:solidFill>
                <a:effectLst/>
                <a:latin typeface="Arial" panose="020B0604020202020204" pitchFamily="34" charset="0"/>
                <a:cs typeface="Arial" panose="020B0604020202020204" pitchFamily="34" charset="0"/>
              </a:rPr>
              <a:t>Materiales y Métodos</a:t>
            </a:r>
            <a:endParaRPr lang="es-CL" sz="7000" b="1" dirty="0">
              <a:solidFill>
                <a:schemeClr val="bg1"/>
              </a:solidFill>
              <a:latin typeface="Arial" panose="020B0604020202020204" pitchFamily="34" charset="0"/>
              <a:cs typeface="Arial" panose="020B0604020202020204" pitchFamily="34" charset="0"/>
            </a:endParaRPr>
          </a:p>
        </p:txBody>
      </p:sp>
      <p:sp>
        <p:nvSpPr>
          <p:cNvPr id="23" name="Título 1">
            <a:extLst>
              <a:ext uri="{FF2B5EF4-FFF2-40B4-BE49-F238E27FC236}">
                <a16:creationId xmlns:a16="http://schemas.microsoft.com/office/drawing/2014/main" id="{4D2CBE60-C56B-2B40-2BB9-E5DD47393A03}"/>
              </a:ext>
            </a:extLst>
          </p:cNvPr>
          <p:cNvSpPr txBox="1">
            <a:spLocks/>
          </p:cNvSpPr>
          <p:nvPr/>
        </p:nvSpPr>
        <p:spPr>
          <a:xfrm>
            <a:off x="556695" y="9064513"/>
            <a:ext cx="15127806" cy="1051252"/>
          </a:xfrm>
          <a:prstGeom prst="rect">
            <a:avLst/>
          </a:prstGeom>
          <a:solidFill>
            <a:srgbClr val="378389"/>
          </a:solidFill>
        </p:spPr>
        <p:txBody>
          <a:bodyPr vert="horz" lIns="91440" tIns="45720" rIns="91440" bIns="45720" rtlCol="0" anchor="b">
            <a:noAutofit/>
          </a:bodyPr>
          <a:lstStyle>
            <a:lvl1pPr algn="ctr" defTabSz="3239902" rtl="0" eaLnBrk="1" latinLnBrk="0" hangingPunct="1">
              <a:lnSpc>
                <a:spcPct val="90000"/>
              </a:lnSpc>
              <a:spcBef>
                <a:spcPct val="0"/>
              </a:spcBef>
              <a:buNone/>
              <a:defRPr sz="21259" kern="1200">
                <a:solidFill>
                  <a:schemeClr val="tx1"/>
                </a:solidFill>
                <a:latin typeface="+mj-lt"/>
                <a:ea typeface="+mj-ea"/>
                <a:cs typeface="+mj-cs"/>
              </a:defRPr>
            </a:lvl1pPr>
          </a:lstStyle>
          <a:p>
            <a:r>
              <a:rPr lang="es-CL" sz="7000" b="1" i="0" dirty="0">
                <a:solidFill>
                  <a:schemeClr val="bg1"/>
                </a:solidFill>
                <a:effectLst/>
                <a:latin typeface="Arial" panose="020B0604020202020204" pitchFamily="34" charset="0"/>
                <a:cs typeface="Arial" panose="020B0604020202020204" pitchFamily="34" charset="0"/>
              </a:rPr>
              <a:t>Introducción</a:t>
            </a:r>
            <a:endParaRPr lang="es-CL" sz="7000" b="1"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824A58A6-C708-4691-3213-53235FD3BBC0}"/>
              </a:ext>
            </a:extLst>
          </p:cNvPr>
          <p:cNvSpPr txBox="1"/>
          <p:nvPr/>
        </p:nvSpPr>
        <p:spPr>
          <a:xfrm>
            <a:off x="17426152" y="6799540"/>
            <a:ext cx="14013192" cy="1077218"/>
          </a:xfrm>
          <a:prstGeom prst="rect">
            <a:avLst/>
          </a:prstGeom>
          <a:noFill/>
        </p:spPr>
        <p:txBody>
          <a:bodyPr wrap="square" rtlCol="0">
            <a:spAutoFit/>
          </a:bodyPr>
          <a:lstStyle/>
          <a:p>
            <a:r>
              <a:rPr lang="es-CL" sz="3200" b="1" dirty="0">
                <a:solidFill>
                  <a:schemeClr val="bg1"/>
                </a:solidFill>
                <a:latin typeface="Arial" panose="020B0604020202020204" pitchFamily="34" charset="0"/>
                <a:cs typeface="Arial" panose="020B0604020202020204" pitchFamily="34" charset="0"/>
              </a:rPr>
              <a:t>Figura 1</a:t>
            </a:r>
            <a:r>
              <a:rPr lang="es-CL" sz="3200" dirty="0">
                <a:solidFill>
                  <a:schemeClr val="bg1"/>
                </a:solidFill>
                <a:latin typeface="Arial" panose="020B0604020202020204" pitchFamily="34" charset="0"/>
                <a:cs typeface="Arial" panose="020B0604020202020204" pitchFamily="34" charset="0"/>
              </a:rPr>
              <a:t>. Composición por edad y sexo: usuarios en programa Adultos en situación de calle vs. Población, Chile</a:t>
            </a:r>
          </a:p>
        </p:txBody>
      </p:sp>
      <p:sp>
        <p:nvSpPr>
          <p:cNvPr id="28" name="TextBox 27">
            <a:extLst>
              <a:ext uri="{FF2B5EF4-FFF2-40B4-BE49-F238E27FC236}">
                <a16:creationId xmlns:a16="http://schemas.microsoft.com/office/drawing/2014/main" id="{85D0EDC0-C33E-EA8D-78B7-CA948F2168D2}"/>
              </a:ext>
            </a:extLst>
          </p:cNvPr>
          <p:cNvSpPr txBox="1"/>
          <p:nvPr/>
        </p:nvSpPr>
        <p:spPr>
          <a:xfrm>
            <a:off x="522206" y="26631799"/>
            <a:ext cx="15240515" cy="1077218"/>
          </a:xfrm>
          <a:prstGeom prst="rect">
            <a:avLst/>
          </a:prstGeom>
          <a:noFill/>
        </p:spPr>
        <p:txBody>
          <a:bodyPr wrap="square" rtlCol="0">
            <a:spAutoFit/>
          </a:bodyPr>
          <a:lstStyle/>
          <a:p>
            <a:r>
              <a:rPr lang="es-CL" sz="3200" b="1" dirty="0">
                <a:latin typeface="Arial" panose="020B0604020202020204" pitchFamily="34" charset="0"/>
                <a:cs typeface="Arial" panose="020B0604020202020204" pitchFamily="34" charset="0"/>
              </a:rPr>
              <a:t>Figura 2</a:t>
            </a:r>
            <a:r>
              <a:rPr lang="es-CL" sz="3200" dirty="0">
                <a:latin typeface="Arial" panose="020B0604020202020204" pitchFamily="34" charset="0"/>
                <a:cs typeface="Arial" panose="020B0604020202020204" pitchFamily="34" charset="0"/>
              </a:rPr>
              <a:t>. Razones de Mortalidad Estandarizadas, programa Adultos en situación de calle, 2011-2020, Chile</a:t>
            </a:r>
          </a:p>
        </p:txBody>
      </p:sp>
      <p:pic>
        <p:nvPicPr>
          <p:cNvPr id="30" name="Picture 29" descr="A graph with different colored squares&#10;&#10;AI-generated content may be incorrect.">
            <a:extLst>
              <a:ext uri="{FF2B5EF4-FFF2-40B4-BE49-F238E27FC236}">
                <a16:creationId xmlns:a16="http://schemas.microsoft.com/office/drawing/2014/main" id="{13023020-4ACF-E60A-3E6E-9F0F54DD86A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087836" y="7876758"/>
            <a:ext cx="11020564" cy="5442253"/>
          </a:xfrm>
          <a:prstGeom prst="rect">
            <a:avLst/>
          </a:prstGeom>
          <a:solidFill>
            <a:schemeClr val="bg1"/>
          </a:solidFill>
        </p:spPr>
      </p:pic>
      <p:sp>
        <p:nvSpPr>
          <p:cNvPr id="37" name="TextBox 36">
            <a:extLst>
              <a:ext uri="{FF2B5EF4-FFF2-40B4-BE49-F238E27FC236}">
                <a16:creationId xmlns:a16="http://schemas.microsoft.com/office/drawing/2014/main" id="{B6D17CA0-56CF-D08A-65D5-042CA1A6B900}"/>
              </a:ext>
            </a:extLst>
          </p:cNvPr>
          <p:cNvSpPr txBox="1"/>
          <p:nvPr/>
        </p:nvSpPr>
        <p:spPr>
          <a:xfrm>
            <a:off x="17381240" y="13632018"/>
            <a:ext cx="14013192" cy="584775"/>
          </a:xfrm>
          <a:prstGeom prst="rect">
            <a:avLst/>
          </a:prstGeom>
          <a:noFill/>
        </p:spPr>
        <p:txBody>
          <a:bodyPr wrap="square" rtlCol="0">
            <a:spAutoFit/>
          </a:bodyPr>
          <a:lstStyle/>
          <a:p>
            <a:r>
              <a:rPr lang="es-CL" sz="3200" b="1" dirty="0">
                <a:solidFill>
                  <a:schemeClr val="bg1"/>
                </a:solidFill>
                <a:latin typeface="Arial" panose="020B0604020202020204" pitchFamily="34" charset="0"/>
                <a:cs typeface="Arial" panose="020B0604020202020204" pitchFamily="34" charset="0"/>
              </a:rPr>
              <a:t>Figura 3</a:t>
            </a:r>
            <a:r>
              <a:rPr lang="es-CL" sz="3200" dirty="0">
                <a:solidFill>
                  <a:schemeClr val="bg1"/>
                </a:solidFill>
                <a:latin typeface="Arial" panose="020B0604020202020204" pitchFamily="34" charset="0"/>
                <a:cs typeface="Arial" panose="020B0604020202020204" pitchFamily="34" charset="0"/>
              </a:rPr>
              <a:t>. Tratados/participantes, fallecimientos y RME por región, Chile</a:t>
            </a:r>
          </a:p>
        </p:txBody>
      </p:sp>
      <p:sp>
        <p:nvSpPr>
          <p:cNvPr id="43" name="TextBox 42">
            <a:extLst>
              <a:ext uri="{FF2B5EF4-FFF2-40B4-BE49-F238E27FC236}">
                <a16:creationId xmlns:a16="http://schemas.microsoft.com/office/drawing/2014/main" id="{AF307929-7904-45B0-0AC8-C30AAB84AC8D}"/>
              </a:ext>
            </a:extLst>
          </p:cNvPr>
          <p:cNvSpPr txBox="1"/>
          <p:nvPr/>
        </p:nvSpPr>
        <p:spPr>
          <a:xfrm>
            <a:off x="17049506" y="24464933"/>
            <a:ext cx="14013192" cy="1077218"/>
          </a:xfrm>
          <a:prstGeom prst="rect">
            <a:avLst/>
          </a:prstGeom>
          <a:noFill/>
        </p:spPr>
        <p:txBody>
          <a:bodyPr wrap="square" rtlCol="0">
            <a:spAutoFit/>
          </a:bodyPr>
          <a:lstStyle/>
          <a:p>
            <a:r>
              <a:rPr lang="es-CL" sz="3200" b="1" dirty="0">
                <a:solidFill>
                  <a:schemeClr val="bg1"/>
                </a:solidFill>
                <a:latin typeface="Arial" panose="020B0604020202020204" pitchFamily="34" charset="0"/>
                <a:cs typeface="Arial" panose="020B0604020202020204" pitchFamily="34" charset="0"/>
              </a:rPr>
              <a:t>Figura 4</a:t>
            </a:r>
            <a:r>
              <a:rPr lang="es-CL" sz="3200" dirty="0">
                <a:solidFill>
                  <a:schemeClr val="bg1"/>
                </a:solidFill>
                <a:latin typeface="Arial" panose="020B0604020202020204" pitchFamily="34" charset="0"/>
                <a:cs typeface="Arial" panose="020B0604020202020204" pitchFamily="34" charset="0"/>
              </a:rPr>
              <a:t>. Supervivencia relativa, usuarios en programa Adultos en situación de calle, Chile</a:t>
            </a:r>
          </a:p>
        </p:txBody>
      </p:sp>
      <p:pic>
        <p:nvPicPr>
          <p:cNvPr id="24" name="Picture 23" descr="A screenshot of a computer&#10;&#10;AI-generated content may be incorrect.">
            <a:extLst>
              <a:ext uri="{FF2B5EF4-FFF2-40B4-BE49-F238E27FC236}">
                <a16:creationId xmlns:a16="http://schemas.microsoft.com/office/drawing/2014/main" id="{AF444049-EE0D-651C-5279-98ADAB379FD5}"/>
              </a:ext>
            </a:extLst>
          </p:cNvPr>
          <p:cNvPicPr>
            <a:picLocks noChangeAspect="1"/>
          </p:cNvPicPr>
          <p:nvPr/>
        </p:nvPicPr>
        <p:blipFill>
          <a:blip r:embed="rId10">
            <a:extLst>
              <a:ext uri="{28A0092B-C50C-407E-A947-70E740481C1C}">
                <a14:useLocalDpi xmlns:a14="http://schemas.microsoft.com/office/drawing/2010/main" val="0"/>
              </a:ext>
            </a:extLst>
          </a:blip>
          <a:srcRect t="3585" b="1531"/>
          <a:stretch>
            <a:fillRect/>
          </a:stretch>
        </p:blipFill>
        <p:spPr>
          <a:xfrm>
            <a:off x="581203" y="27704203"/>
            <a:ext cx="15181519" cy="9941040"/>
          </a:xfrm>
          <a:prstGeom prst="rect">
            <a:avLst/>
          </a:prstGeom>
          <a:solidFill>
            <a:schemeClr val="bg1"/>
          </a:solidFill>
        </p:spPr>
      </p:pic>
      <p:pic>
        <p:nvPicPr>
          <p:cNvPr id="11" name="Picture 10" descr="A screenshot of a computer generated image&#10;&#10;AI-generated content may be incorrect.">
            <a:extLst>
              <a:ext uri="{FF2B5EF4-FFF2-40B4-BE49-F238E27FC236}">
                <a16:creationId xmlns:a16="http://schemas.microsoft.com/office/drawing/2014/main" id="{01F8F693-A305-D7AE-2B46-C0E3C5B0A6B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7049437" y="14346711"/>
            <a:ext cx="14249536" cy="9283309"/>
          </a:xfrm>
          <a:prstGeom prst="rect">
            <a:avLst/>
          </a:prstGeom>
          <a:solidFill>
            <a:schemeClr val="bg1"/>
          </a:solidFill>
        </p:spPr>
      </p:pic>
      <p:sp>
        <p:nvSpPr>
          <p:cNvPr id="29" name="TextBox 28">
            <a:extLst>
              <a:ext uri="{FF2B5EF4-FFF2-40B4-BE49-F238E27FC236}">
                <a16:creationId xmlns:a16="http://schemas.microsoft.com/office/drawing/2014/main" id="{99534358-8A91-6D9D-EA9F-021925AA006F}"/>
              </a:ext>
            </a:extLst>
          </p:cNvPr>
          <p:cNvSpPr txBox="1"/>
          <p:nvPr/>
        </p:nvSpPr>
        <p:spPr>
          <a:xfrm>
            <a:off x="17049437" y="23656372"/>
            <a:ext cx="9586150" cy="584775"/>
          </a:xfrm>
          <a:prstGeom prst="rect">
            <a:avLst/>
          </a:prstGeom>
          <a:noFill/>
        </p:spPr>
        <p:txBody>
          <a:bodyPr wrap="square">
            <a:spAutoFit/>
          </a:bodyPr>
          <a:lstStyle/>
          <a:p>
            <a:r>
              <a:rPr lang="es-CL" sz="3200" i="1" dirty="0">
                <a:solidFill>
                  <a:schemeClr val="bg1"/>
                </a:solidFill>
                <a:latin typeface="Arial" panose="020B0604020202020204" pitchFamily="34" charset="0"/>
                <a:cs typeface="Arial" panose="020B0604020202020204" pitchFamily="34" charset="0"/>
              </a:rPr>
              <a:t>* R. Aysén y Ñuble, sin datos disponibles</a:t>
            </a:r>
            <a:endParaRPr lang="es-CL" sz="3200" i="1" dirty="0"/>
          </a:p>
        </p:txBody>
      </p:sp>
    </p:spTree>
    <p:extLst>
      <p:ext uri="{BB962C8B-B14F-4D97-AF65-F5344CB8AC3E}">
        <p14:creationId xmlns:p14="http://schemas.microsoft.com/office/powerpoint/2010/main" val="3950457694"/>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614</TotalTime>
  <Words>837</Words>
  <Application>Microsoft Office PowerPoint</Application>
  <PresentationFormat>Custom</PresentationFormat>
  <Paragraphs>39</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-apple-system</vt:lpstr>
      <vt:lpstr>Aptos</vt:lpstr>
      <vt:lpstr>Arial</vt:lpstr>
      <vt:lpstr>Calibri</vt:lpstr>
      <vt:lpstr>Calibri Light</vt:lpstr>
      <vt:lpstr>Century Gothic</vt:lpstr>
      <vt:lpstr>Tema de Office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dc:title>
  <dc:creator>Matías Alejandro Salamanca Muñoz</dc:creator>
  <cp:lastModifiedBy>Andrés González Santa Cruz</cp:lastModifiedBy>
  <cp:revision>24</cp:revision>
  <dcterms:created xsi:type="dcterms:W3CDTF">2023-09-24T13:07:43Z</dcterms:created>
  <dcterms:modified xsi:type="dcterms:W3CDTF">2025-10-11T02:50:54Z</dcterms:modified>
</cp:coreProperties>
</file>

<file path=docProps/thumbnail.jpeg>
</file>